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8547DE-7F3B-42CF-9FFA-D31A97E3588D}">
  <a:tblStyle styleId="{548547DE-7F3B-42CF-9FFA-D31A97E358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6"/>
    <p:restoredTop sz="94647"/>
  </p:normalViewPr>
  <p:slideViewPr>
    <p:cSldViewPr snapToGrid="0" snapToObjects="1">
      <p:cViewPr varScale="1">
        <p:scale>
          <a:sx n="175" d="100"/>
          <a:sy n="175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Поднимите руки те, кто хотя бы раз общался с какой-нибудь службой поддержки через чат, цель доклада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Research and development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f944aef7_1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f944aef7_1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7f944aef7_11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7f944aef7_11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7f944aef7_11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7f944aef7_11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7f944aef7_11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7f944aef7_11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7f944aef7_11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7f944aef7_11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811302d8e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811302d8e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5811302d8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5811302d8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5811302d8e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5811302d8e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5811302d8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5811302d8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7f944aef7_11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57f944aef7_11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7eeb821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7eeb821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f2a2cd9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f2a2cd9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0f2a2cd9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0f2a2cd9c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50f2a2cd9c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50f2a2cd9c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811302d8e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811302d8e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57eeb8218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57eeb82184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811302d8e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811302d8e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5811302d8e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5811302d8e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5811302d8e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5811302d8e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5811302d8e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5811302d8e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5811302d8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5811302d8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57eeb8218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57eeb8218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f944aef7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f944aef7_1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57eeb8218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57eeb8218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57eeb8218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57eeb8218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7f944aef7_17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7f944aef7_17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5811302d8e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5811302d8e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55c40a2fb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55c40a2fb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5811302d8e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5811302d8e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50f2a2cd9c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50f2a2cd9c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57f944aef7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57f944aef7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57f944ae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57f944ae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7f944aef7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7f944aef7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f944aef7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f944aef7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7f944aef7_18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7f944aef7_18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5811302d8e_3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5811302d8e_3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5811302d8e_3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5811302d8e_3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5811302d8e_3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5811302d8e_3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5811302d8e_3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5811302d8e_3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5811302d8e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5811302d8e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57c0ebdd0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57c0ebdd0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7c0ebdd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7c0ebdd0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c0ebdd0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c0ebdd0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811302d8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811302d8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11302d8e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11302d8e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4ee699c3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4ee699c3c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11302d8e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11302d8e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f944aef7_1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7f944aef7_1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f944aef7_1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f944aef7_1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7f944aef7_16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7f944aef7_16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f944aef7_18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f944aef7_18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bc7e04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7bc7e04c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7f944aef7_1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7f944aef7_1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7f944aef7_1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7f944aef7_18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f944aef7_18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f944aef7_18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11302d8e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11302d8e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7f944aef7_18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7f944aef7_18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7f944aef7_18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7f944aef7_18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7f944aef7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7f944aef7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7f944aef7_8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7f944aef7_8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f944aef7_1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f944aef7_1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7f944aef7_17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7f944aef7_17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cc02b8db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cc02b8db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7f944aef7_1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7f944aef7_1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811302d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811302d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54006456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54006456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7f944aef7_18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7f944aef7_18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811302d8e_1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811302d8e_1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7f944aef7_1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7f944aef7_1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7f944aef7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7f944aef7_1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7f944aef7_8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7f944aef7_8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7f944aef7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7f944aef7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7f944aef7_1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7f944aef7_1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7bc7e04c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7bc7e04c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7f944aef7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7f944aef7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811302d8e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811302d8e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811302d8e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811302d8e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811302d8e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811302d8e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7f944aef7_18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7f944aef7_18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811302d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811302d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811302d8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811302d8e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811302d8e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811302d8e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0f2a2cd9c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0f2a2cd9c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7f944aef7_6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57f944aef7_6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11302d8e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11302d8e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7f944aef7_6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7f944aef7_6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7f944aef7_6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7f944aef7_6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811302d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5811302d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811302d8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811302d8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7bc7e04c9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7bc7e04c9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7f944aef7_1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7f944aef7_1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7bc7e04c9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7bc7e04c9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7bc7e04c9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57bc7e04c9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7f944aef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7f944aef7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7f944aef7_8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7f944aef7_8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eeb8218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eeb8218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7f944aef7_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7f944aef7_8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811302d8e_1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5811302d8e_1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811302d8e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811302d8e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811302d8e_1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811302d8e_1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811302d8e_1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811302d8e_1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7f944aef7_6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57f944aef7_6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57f944aef7_6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57f944aef7_6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7f944aef7_6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7f944aef7_6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811302d8e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811302d8e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54006456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54006456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11302d8e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11302d8e_1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7f944aef7_1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7f944aef7_1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7f944aef7_1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7f944aef7_1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7f944aef7_1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7f944aef7_1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7f944aef7_1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7f944aef7_1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7f944aef7_1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7f944aef7_1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7f944aef7_1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7f944aef7_1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7f944aef7_1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7f944aef7_1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11302d8e_1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811302d8e_1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811302d8e_1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811302d8e_1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811302d8e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811302d8e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f944aef7_16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f944aef7_16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811302d8e_1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811302d8e_1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811302d8e_1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811302d8e_1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7eeb821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7eeb821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0f2a2cd9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0f2a2cd9c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0f2a2cd9c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0f2a2cd9c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7f944aef7_1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57f944aef7_1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57f944aef7_1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57f944aef7_1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811302d8e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5811302d8e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57f944aef7_1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57f944aef7_1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7f944aef7_1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57f944aef7_1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4006456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4006456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7f944aef7_1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7f944aef7_1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57f944aef7_1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57f944aef7_1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7f944aef7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7f944aef7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7f944aef7_1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7f944aef7_1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7f944aef7_11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7f944aef7_11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7f944aef7_11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7f944aef7_11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57f944aef7_11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57f944aef7_11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5811302d8e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5811302d8e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7f944aef7_11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7f944aef7_11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57f944aef7_11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57f944aef7_11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2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414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583" y="85375"/>
            <a:ext cx="58099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051100" y="4148150"/>
            <a:ext cx="4092900" cy="984600"/>
          </a:xfrm>
          <a:prstGeom prst="rect">
            <a:avLst/>
          </a:prstGeom>
          <a:solidFill>
            <a:srgbClr val="FFDD2D"/>
          </a:solidFill>
          <a:ln w="9525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5852" y="4422686"/>
            <a:ext cx="1810803" cy="3306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63625" y="0"/>
            <a:ext cx="87438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 </a:t>
            </a:r>
            <a:endParaRPr sz="7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 </a:t>
            </a:r>
            <a:endParaRPr sz="7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common sense</a:t>
            </a:r>
            <a:endParaRPr sz="7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пишем чат-бота с умом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3643350" y="29940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покажи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новую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серию Игры Престолов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2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7" name="Google Shape;1527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100</a:t>
            </a:fld>
            <a:endParaRPr/>
          </a:p>
        </p:txBody>
      </p:sp>
      <p:graphicFrame>
        <p:nvGraphicFramePr>
          <p:cNvPr id="1528" name="Google Shape;1528;p112"/>
          <p:cNvGraphicFramePr/>
          <p:nvPr/>
        </p:nvGraphicFramePr>
        <p:xfrm>
          <a:off x="23899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29" name="Google Shape;1529;p112"/>
          <p:cNvGraphicFramePr/>
          <p:nvPr/>
        </p:nvGraphicFramePr>
        <p:xfrm>
          <a:off x="29386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0" name="Google Shape;1530;p112"/>
          <p:cNvGraphicFramePr/>
          <p:nvPr/>
        </p:nvGraphicFramePr>
        <p:xfrm>
          <a:off x="12925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1" name="Google Shape;1531;p112"/>
          <p:cNvGraphicFramePr/>
          <p:nvPr/>
        </p:nvGraphicFramePr>
        <p:xfrm>
          <a:off x="18412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2" name="Google Shape;1532;p112"/>
          <p:cNvSpPr txBox="1"/>
          <p:nvPr/>
        </p:nvSpPr>
        <p:spPr>
          <a:xfrm>
            <a:off x="1292538" y="3952688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контекстные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3" name="Google Shape;1533;p112"/>
          <p:cNvSpPr txBox="1"/>
          <p:nvPr/>
        </p:nvSpPr>
        <p:spPr>
          <a:xfrm>
            <a:off x="392850" y="1416925"/>
            <a:ext cx="4482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534" name="Google Shape;1534;p112"/>
          <p:cNvCxnSpPr/>
          <p:nvPr/>
        </p:nvCxnSpPr>
        <p:spPr>
          <a:xfrm>
            <a:off x="2396475" y="1975775"/>
            <a:ext cx="0" cy="6948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5" name="Google Shape;1535;p112"/>
          <p:cNvCxnSpPr>
            <a:stCxn id="1533" idx="0"/>
            <a:endCxn id="1533" idx="3"/>
          </p:cNvCxnSpPr>
          <p:nvPr/>
        </p:nvCxnSpPr>
        <p:spPr>
          <a:xfrm rot="-5400000" flipH="1">
            <a:off x="3617100" y="434125"/>
            <a:ext cx="276000" cy="2241600"/>
          </a:xfrm>
          <a:prstGeom prst="curvedConnector4">
            <a:avLst>
              <a:gd name="adj1" fmla="val -86277"/>
              <a:gd name="adj2" fmla="val 110631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6" name="Google Shape;1536;p112"/>
          <p:cNvSpPr txBox="1"/>
          <p:nvPr/>
        </p:nvSpPr>
        <p:spPr>
          <a:xfrm>
            <a:off x="4977225" y="1044675"/>
            <a:ext cx="9693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13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2" name="Google Shape;1542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101</a:t>
            </a:fld>
            <a:endParaRPr/>
          </a:p>
        </p:txBody>
      </p:sp>
      <p:graphicFrame>
        <p:nvGraphicFramePr>
          <p:cNvPr id="1543" name="Google Shape;1543;p113"/>
          <p:cNvGraphicFramePr/>
          <p:nvPr/>
        </p:nvGraphicFramePr>
        <p:xfrm>
          <a:off x="23899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4" name="Google Shape;1544;p113"/>
          <p:cNvGraphicFramePr/>
          <p:nvPr/>
        </p:nvGraphicFramePr>
        <p:xfrm>
          <a:off x="29386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5" name="Google Shape;1545;p113"/>
          <p:cNvGraphicFramePr/>
          <p:nvPr/>
        </p:nvGraphicFramePr>
        <p:xfrm>
          <a:off x="12925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6" name="Google Shape;1546;p113"/>
          <p:cNvGraphicFramePr/>
          <p:nvPr/>
        </p:nvGraphicFramePr>
        <p:xfrm>
          <a:off x="18412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7" name="Google Shape;1547;p113"/>
          <p:cNvSpPr txBox="1"/>
          <p:nvPr/>
        </p:nvSpPr>
        <p:spPr>
          <a:xfrm>
            <a:off x="1292538" y="3952688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контекстные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8" name="Google Shape;1548;p113"/>
          <p:cNvSpPr txBox="1"/>
          <p:nvPr/>
        </p:nvSpPr>
        <p:spPr>
          <a:xfrm>
            <a:off x="392850" y="1416925"/>
            <a:ext cx="4482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549" name="Google Shape;1549;p113"/>
          <p:cNvCxnSpPr/>
          <p:nvPr/>
        </p:nvCxnSpPr>
        <p:spPr>
          <a:xfrm>
            <a:off x="2396475" y="1975775"/>
            <a:ext cx="0" cy="6948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0" name="Google Shape;1550;p113"/>
          <p:cNvCxnSpPr>
            <a:stCxn id="1548" idx="0"/>
            <a:endCxn id="1548" idx="3"/>
          </p:cNvCxnSpPr>
          <p:nvPr/>
        </p:nvCxnSpPr>
        <p:spPr>
          <a:xfrm rot="-5400000" flipH="1">
            <a:off x="3617100" y="434125"/>
            <a:ext cx="276000" cy="2241600"/>
          </a:xfrm>
          <a:prstGeom prst="curvedConnector4">
            <a:avLst>
              <a:gd name="adj1" fmla="val -86277"/>
              <a:gd name="adj2" fmla="val 110631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1" name="Google Shape;1551;p113"/>
          <p:cNvSpPr txBox="1"/>
          <p:nvPr/>
        </p:nvSpPr>
        <p:spPr>
          <a:xfrm>
            <a:off x="4977225" y="1044675"/>
            <a:ext cx="9693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graphicFrame>
        <p:nvGraphicFramePr>
          <p:cNvPr id="1552" name="Google Shape;1552;p113"/>
          <p:cNvGraphicFramePr/>
          <p:nvPr/>
        </p:nvGraphicFramePr>
        <p:xfrm>
          <a:off x="5471425" y="2729063"/>
          <a:ext cx="59285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9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53" name="Google Shape;1553;p113"/>
          <p:cNvSpPr/>
          <p:nvPr/>
        </p:nvSpPr>
        <p:spPr>
          <a:xfrm>
            <a:off x="4741000" y="4046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вероятность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следующего слова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4" name="Google Shape;1554;p113"/>
          <p:cNvSpPr/>
          <p:nvPr/>
        </p:nvSpPr>
        <p:spPr>
          <a:xfrm>
            <a:off x="2860475" y="2438875"/>
            <a:ext cx="727800" cy="1756200"/>
          </a:xfrm>
          <a:prstGeom prst="ellipse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5" name="Google Shape;1555;p113"/>
          <p:cNvCxnSpPr>
            <a:stCxn id="1554" idx="6"/>
          </p:cNvCxnSpPr>
          <p:nvPr/>
        </p:nvCxnSpPr>
        <p:spPr>
          <a:xfrm>
            <a:off x="3588275" y="3316975"/>
            <a:ext cx="18294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14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1" name="Google Shape;156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102</a:t>
            </a:fld>
            <a:endParaRPr/>
          </a:p>
        </p:txBody>
      </p:sp>
      <p:graphicFrame>
        <p:nvGraphicFramePr>
          <p:cNvPr id="1562" name="Google Shape;1562;p114"/>
          <p:cNvGraphicFramePr/>
          <p:nvPr/>
        </p:nvGraphicFramePr>
        <p:xfrm>
          <a:off x="23899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3" name="Google Shape;1563;p114"/>
          <p:cNvGraphicFramePr/>
          <p:nvPr/>
        </p:nvGraphicFramePr>
        <p:xfrm>
          <a:off x="29386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4" name="Google Shape;1564;p114"/>
          <p:cNvGraphicFramePr/>
          <p:nvPr/>
        </p:nvGraphicFramePr>
        <p:xfrm>
          <a:off x="12925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5" name="Google Shape;1565;p114"/>
          <p:cNvGraphicFramePr/>
          <p:nvPr/>
        </p:nvGraphicFramePr>
        <p:xfrm>
          <a:off x="18412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6" name="Google Shape;1566;p114"/>
          <p:cNvSpPr txBox="1"/>
          <p:nvPr/>
        </p:nvSpPr>
        <p:spPr>
          <a:xfrm>
            <a:off x="1292538" y="3952688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контекстные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7" name="Google Shape;1567;p114"/>
          <p:cNvSpPr txBox="1"/>
          <p:nvPr/>
        </p:nvSpPr>
        <p:spPr>
          <a:xfrm>
            <a:off x="392850" y="1416925"/>
            <a:ext cx="4482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568" name="Google Shape;1568;p114"/>
          <p:cNvCxnSpPr/>
          <p:nvPr/>
        </p:nvCxnSpPr>
        <p:spPr>
          <a:xfrm>
            <a:off x="2396475" y="1975775"/>
            <a:ext cx="0" cy="6948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9" name="Google Shape;1569;p114"/>
          <p:cNvCxnSpPr>
            <a:stCxn id="1567" idx="0"/>
            <a:endCxn id="1567" idx="3"/>
          </p:cNvCxnSpPr>
          <p:nvPr/>
        </p:nvCxnSpPr>
        <p:spPr>
          <a:xfrm rot="-5400000" flipH="1">
            <a:off x="3617100" y="434125"/>
            <a:ext cx="276000" cy="2241600"/>
          </a:xfrm>
          <a:prstGeom prst="curvedConnector4">
            <a:avLst>
              <a:gd name="adj1" fmla="val -86277"/>
              <a:gd name="adj2" fmla="val 110631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114"/>
          <p:cNvSpPr txBox="1"/>
          <p:nvPr/>
        </p:nvSpPr>
        <p:spPr>
          <a:xfrm>
            <a:off x="4977225" y="1044675"/>
            <a:ext cx="9693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graphicFrame>
        <p:nvGraphicFramePr>
          <p:cNvPr id="1571" name="Google Shape;1571;p114"/>
          <p:cNvGraphicFramePr/>
          <p:nvPr/>
        </p:nvGraphicFramePr>
        <p:xfrm>
          <a:off x="5471425" y="2729063"/>
          <a:ext cx="59285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9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2" name="Google Shape;1572;p114"/>
          <p:cNvSpPr/>
          <p:nvPr/>
        </p:nvSpPr>
        <p:spPr>
          <a:xfrm>
            <a:off x="4741000" y="4046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вероятность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следующего слова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3" name="Google Shape;1573;p114"/>
          <p:cNvSpPr/>
          <p:nvPr/>
        </p:nvSpPr>
        <p:spPr>
          <a:xfrm>
            <a:off x="2860475" y="2438875"/>
            <a:ext cx="727800" cy="1756200"/>
          </a:xfrm>
          <a:prstGeom prst="ellipse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4" name="Google Shape;1574;p114"/>
          <p:cNvCxnSpPr>
            <a:stCxn id="1573" idx="6"/>
          </p:cNvCxnSpPr>
          <p:nvPr/>
        </p:nvCxnSpPr>
        <p:spPr>
          <a:xfrm>
            <a:off x="3588275" y="3316975"/>
            <a:ext cx="18294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5" name="Google Shape;1575;p114"/>
          <p:cNvSpPr txBox="1"/>
          <p:nvPr/>
        </p:nvSpPr>
        <p:spPr>
          <a:xfrm>
            <a:off x="7800125" y="2643588"/>
            <a:ext cx="1167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ходор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576" name="Google Shape;1576;p114"/>
          <p:cNvGraphicFramePr/>
          <p:nvPr/>
        </p:nvGraphicFramePr>
        <p:xfrm>
          <a:off x="7383075" y="2729075"/>
          <a:ext cx="38285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7" name="Google Shape;1577;p114"/>
          <p:cNvSpPr/>
          <p:nvPr/>
        </p:nvSpPr>
        <p:spPr>
          <a:xfrm>
            <a:off x="6608200" y="4046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8" name="Google Shape;1578;p114"/>
          <p:cNvSpPr txBox="1"/>
          <p:nvPr/>
        </p:nvSpPr>
        <p:spPr>
          <a:xfrm>
            <a:off x="7800125" y="3422975"/>
            <a:ext cx="1167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дверь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15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4" name="Google Shape;1584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103</a:t>
            </a:fld>
            <a:endParaRPr/>
          </a:p>
        </p:txBody>
      </p:sp>
      <p:graphicFrame>
        <p:nvGraphicFramePr>
          <p:cNvPr id="1585" name="Google Shape;1585;p115"/>
          <p:cNvGraphicFramePr/>
          <p:nvPr/>
        </p:nvGraphicFramePr>
        <p:xfrm>
          <a:off x="23899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6" name="Google Shape;1586;p115"/>
          <p:cNvGraphicFramePr/>
          <p:nvPr/>
        </p:nvGraphicFramePr>
        <p:xfrm>
          <a:off x="29386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7" name="Google Shape;1587;p115"/>
          <p:cNvGraphicFramePr/>
          <p:nvPr/>
        </p:nvGraphicFramePr>
        <p:xfrm>
          <a:off x="12925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8" name="Google Shape;1588;p115"/>
          <p:cNvGraphicFramePr/>
          <p:nvPr/>
        </p:nvGraphicFramePr>
        <p:xfrm>
          <a:off x="1841250" y="27290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89" name="Google Shape;1589;p115"/>
          <p:cNvSpPr txBox="1"/>
          <p:nvPr/>
        </p:nvSpPr>
        <p:spPr>
          <a:xfrm>
            <a:off x="1292538" y="3952688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контекстные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90" name="Google Shape;1590;p115"/>
          <p:cNvSpPr txBox="1"/>
          <p:nvPr/>
        </p:nvSpPr>
        <p:spPr>
          <a:xfrm>
            <a:off x="392850" y="1416925"/>
            <a:ext cx="4482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591" name="Google Shape;1591;p115"/>
          <p:cNvCxnSpPr/>
          <p:nvPr/>
        </p:nvCxnSpPr>
        <p:spPr>
          <a:xfrm>
            <a:off x="2396475" y="1975775"/>
            <a:ext cx="0" cy="6948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2" name="Google Shape;1592;p115"/>
          <p:cNvCxnSpPr>
            <a:stCxn id="1590" idx="0"/>
            <a:endCxn id="1590" idx="3"/>
          </p:cNvCxnSpPr>
          <p:nvPr/>
        </p:nvCxnSpPr>
        <p:spPr>
          <a:xfrm rot="-5400000" flipH="1">
            <a:off x="3617100" y="434125"/>
            <a:ext cx="276000" cy="2241600"/>
          </a:xfrm>
          <a:prstGeom prst="curvedConnector4">
            <a:avLst>
              <a:gd name="adj1" fmla="val -86277"/>
              <a:gd name="adj2" fmla="val 110631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3" name="Google Shape;1593;p115"/>
          <p:cNvSpPr txBox="1"/>
          <p:nvPr/>
        </p:nvSpPr>
        <p:spPr>
          <a:xfrm>
            <a:off x="4977225" y="1044675"/>
            <a:ext cx="9693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graphicFrame>
        <p:nvGraphicFramePr>
          <p:cNvPr id="1594" name="Google Shape;1594;p115"/>
          <p:cNvGraphicFramePr/>
          <p:nvPr/>
        </p:nvGraphicFramePr>
        <p:xfrm>
          <a:off x="5471425" y="2729063"/>
          <a:ext cx="59285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9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5" name="Google Shape;1595;p115"/>
          <p:cNvSpPr/>
          <p:nvPr/>
        </p:nvSpPr>
        <p:spPr>
          <a:xfrm>
            <a:off x="4741000" y="4046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вероятность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следующего слова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96" name="Google Shape;1596;p115"/>
          <p:cNvSpPr/>
          <p:nvPr/>
        </p:nvSpPr>
        <p:spPr>
          <a:xfrm>
            <a:off x="2860475" y="2438875"/>
            <a:ext cx="727800" cy="1756200"/>
          </a:xfrm>
          <a:prstGeom prst="ellipse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7" name="Google Shape;1597;p115"/>
          <p:cNvCxnSpPr>
            <a:stCxn id="1596" idx="6"/>
          </p:cNvCxnSpPr>
          <p:nvPr/>
        </p:nvCxnSpPr>
        <p:spPr>
          <a:xfrm>
            <a:off x="3588275" y="3316975"/>
            <a:ext cx="18294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8" name="Google Shape;1598;p115"/>
          <p:cNvSpPr txBox="1"/>
          <p:nvPr/>
        </p:nvSpPr>
        <p:spPr>
          <a:xfrm>
            <a:off x="7800125" y="2643588"/>
            <a:ext cx="1167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ходор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599" name="Google Shape;1599;p115"/>
          <p:cNvGraphicFramePr/>
          <p:nvPr/>
        </p:nvGraphicFramePr>
        <p:xfrm>
          <a:off x="7383075" y="2729075"/>
          <a:ext cx="38285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600" name="Google Shape;1600;p115"/>
          <p:cNvCxnSpPr/>
          <p:nvPr/>
        </p:nvCxnSpPr>
        <p:spPr>
          <a:xfrm>
            <a:off x="6098475" y="2933838"/>
            <a:ext cx="1250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01" name="Google Shape;1601;p115"/>
          <p:cNvSpPr/>
          <p:nvPr/>
        </p:nvSpPr>
        <p:spPr>
          <a:xfrm>
            <a:off x="5757375" y="3136938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считаем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ошибку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2" name="Google Shape;1602;p115"/>
          <p:cNvSpPr/>
          <p:nvPr/>
        </p:nvSpPr>
        <p:spPr>
          <a:xfrm>
            <a:off x="6608200" y="4046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3" name="Google Shape;1603;p115"/>
          <p:cNvSpPr txBox="1"/>
          <p:nvPr/>
        </p:nvSpPr>
        <p:spPr>
          <a:xfrm>
            <a:off x="7800125" y="3422975"/>
            <a:ext cx="1167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дверь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116"/>
          <p:cNvGrpSpPr/>
          <p:nvPr/>
        </p:nvGrpSpPr>
        <p:grpSpPr>
          <a:xfrm>
            <a:off x="392850" y="1168800"/>
            <a:ext cx="1857300" cy="1812600"/>
            <a:chOff x="419975" y="1260075"/>
            <a:chExt cx="1857300" cy="1812600"/>
          </a:xfrm>
        </p:grpSpPr>
        <p:sp>
          <p:nvSpPr>
            <p:cNvPr id="1609" name="Google Shape;1609;p116"/>
            <p:cNvSpPr/>
            <p:nvPr/>
          </p:nvSpPr>
          <p:spPr>
            <a:xfrm>
              <a:off x="4199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10" name="Google Shape;1610;p116"/>
            <p:cNvSpPr txBox="1"/>
            <p:nvPr/>
          </p:nvSpPr>
          <p:spPr>
            <a:xfrm>
              <a:off x="5390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контекст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11" name="Google Shape;1611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104</a:t>
            </a:fld>
            <a:endParaRPr/>
          </a:p>
        </p:txBody>
      </p:sp>
      <p:pic>
        <p:nvPicPr>
          <p:cNvPr id="1612" name="Google Shape;1612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398" y="1035321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1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117"/>
          <p:cNvGrpSpPr/>
          <p:nvPr/>
        </p:nvGrpSpPr>
        <p:grpSpPr>
          <a:xfrm>
            <a:off x="392850" y="1168800"/>
            <a:ext cx="1857300" cy="1812600"/>
            <a:chOff x="419975" y="1260075"/>
            <a:chExt cx="1857300" cy="1812600"/>
          </a:xfrm>
        </p:grpSpPr>
        <p:sp>
          <p:nvSpPr>
            <p:cNvPr id="1619" name="Google Shape;1619;p117"/>
            <p:cNvSpPr/>
            <p:nvPr/>
          </p:nvSpPr>
          <p:spPr>
            <a:xfrm>
              <a:off x="4199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20" name="Google Shape;1620;p117"/>
            <p:cNvSpPr txBox="1"/>
            <p:nvPr/>
          </p:nvSpPr>
          <p:spPr>
            <a:xfrm>
              <a:off x="5390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контекст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21" name="Google Shape;1621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105</a:t>
            </a:fld>
            <a:endParaRPr/>
          </a:p>
        </p:txBody>
      </p:sp>
      <p:pic>
        <p:nvPicPr>
          <p:cNvPr id="1622" name="Google Shape;1622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398" y="1035321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1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24" name="Google Shape;1624;p117"/>
          <p:cNvGrpSpPr/>
          <p:nvPr/>
        </p:nvGrpSpPr>
        <p:grpSpPr>
          <a:xfrm>
            <a:off x="1408750" y="2898638"/>
            <a:ext cx="1857300" cy="1812600"/>
            <a:chOff x="1592325" y="2843338"/>
            <a:chExt cx="1857300" cy="1812600"/>
          </a:xfrm>
        </p:grpSpPr>
        <p:sp>
          <p:nvSpPr>
            <p:cNvPr id="1625" name="Google Shape;1625;p117"/>
            <p:cNvSpPr/>
            <p:nvPr/>
          </p:nvSpPr>
          <p:spPr>
            <a:xfrm>
              <a:off x="1592325" y="28433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26" name="Google Shape;1626;p117"/>
            <p:cNvSpPr txBox="1"/>
            <p:nvPr/>
          </p:nvSpPr>
          <p:spPr>
            <a:xfrm>
              <a:off x="1711425" y="33401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118"/>
          <p:cNvGrpSpPr/>
          <p:nvPr/>
        </p:nvGrpSpPr>
        <p:grpSpPr>
          <a:xfrm>
            <a:off x="392850" y="1168800"/>
            <a:ext cx="1857300" cy="1812600"/>
            <a:chOff x="419975" y="1260075"/>
            <a:chExt cx="1857300" cy="1812600"/>
          </a:xfrm>
        </p:grpSpPr>
        <p:sp>
          <p:nvSpPr>
            <p:cNvPr id="1632" name="Google Shape;1632;p118"/>
            <p:cNvSpPr/>
            <p:nvPr/>
          </p:nvSpPr>
          <p:spPr>
            <a:xfrm>
              <a:off x="4199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33" name="Google Shape;1633;p118"/>
            <p:cNvSpPr txBox="1"/>
            <p:nvPr/>
          </p:nvSpPr>
          <p:spPr>
            <a:xfrm>
              <a:off x="5390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контекст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34" name="Google Shape;1634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106</a:t>
            </a:fld>
            <a:endParaRPr/>
          </a:p>
        </p:txBody>
      </p:sp>
      <p:pic>
        <p:nvPicPr>
          <p:cNvPr id="1635" name="Google Shape;163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398" y="1035321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118"/>
          <p:cNvGrpSpPr/>
          <p:nvPr/>
        </p:nvGrpSpPr>
        <p:grpSpPr>
          <a:xfrm>
            <a:off x="2666650" y="1366363"/>
            <a:ext cx="1857300" cy="1812600"/>
            <a:chOff x="1346375" y="2625463"/>
            <a:chExt cx="1857300" cy="1812600"/>
          </a:xfrm>
        </p:grpSpPr>
        <p:sp>
          <p:nvSpPr>
            <p:cNvPr id="1637" name="Google Shape;1637;p118"/>
            <p:cNvSpPr/>
            <p:nvPr/>
          </p:nvSpPr>
          <p:spPr>
            <a:xfrm>
              <a:off x="1346375" y="2625463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38" name="Google Shape;1638;p118"/>
            <p:cNvSpPr txBox="1"/>
            <p:nvPr/>
          </p:nvSpPr>
          <p:spPr>
            <a:xfrm>
              <a:off x="1465475" y="2939713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позволяет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получить вектор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всего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текста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39" name="Google Shape;1639;p118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40" name="Google Shape;1640;p118"/>
          <p:cNvGrpSpPr/>
          <p:nvPr/>
        </p:nvGrpSpPr>
        <p:grpSpPr>
          <a:xfrm>
            <a:off x="1408750" y="2898638"/>
            <a:ext cx="1857300" cy="1812600"/>
            <a:chOff x="1592325" y="2843338"/>
            <a:chExt cx="1857300" cy="1812600"/>
          </a:xfrm>
        </p:grpSpPr>
        <p:sp>
          <p:nvSpPr>
            <p:cNvPr id="1641" name="Google Shape;1641;p118"/>
            <p:cNvSpPr/>
            <p:nvPr/>
          </p:nvSpPr>
          <p:spPr>
            <a:xfrm>
              <a:off x="1592325" y="28433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42" name="Google Shape;1642;p118"/>
            <p:cNvSpPr txBox="1"/>
            <p:nvPr/>
          </p:nvSpPr>
          <p:spPr>
            <a:xfrm>
              <a:off x="1711425" y="33401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7" name="Google Shape;1647;p119"/>
          <p:cNvGrpSpPr/>
          <p:nvPr/>
        </p:nvGrpSpPr>
        <p:grpSpPr>
          <a:xfrm>
            <a:off x="392850" y="1168800"/>
            <a:ext cx="1857300" cy="1812600"/>
            <a:chOff x="419975" y="1260075"/>
            <a:chExt cx="1857300" cy="1812600"/>
          </a:xfrm>
        </p:grpSpPr>
        <p:sp>
          <p:nvSpPr>
            <p:cNvPr id="1648" name="Google Shape;1648;p119"/>
            <p:cNvSpPr/>
            <p:nvPr/>
          </p:nvSpPr>
          <p:spPr>
            <a:xfrm>
              <a:off x="4199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49" name="Google Shape;1649;p119"/>
            <p:cNvSpPr txBox="1"/>
            <p:nvPr/>
          </p:nvSpPr>
          <p:spPr>
            <a:xfrm>
              <a:off x="5390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контекст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50" name="Google Shape;1650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107</a:t>
            </a:fld>
            <a:endParaRPr/>
          </a:p>
        </p:txBody>
      </p:sp>
      <p:pic>
        <p:nvPicPr>
          <p:cNvPr id="1651" name="Google Shape;165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398" y="1035321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2" name="Google Shape;1652;p119"/>
          <p:cNvGrpSpPr/>
          <p:nvPr/>
        </p:nvGrpSpPr>
        <p:grpSpPr>
          <a:xfrm>
            <a:off x="2666650" y="1366363"/>
            <a:ext cx="1857300" cy="1812600"/>
            <a:chOff x="1346375" y="2625463"/>
            <a:chExt cx="1857300" cy="1812600"/>
          </a:xfrm>
        </p:grpSpPr>
        <p:sp>
          <p:nvSpPr>
            <p:cNvPr id="1653" name="Google Shape;1653;p119"/>
            <p:cNvSpPr/>
            <p:nvPr/>
          </p:nvSpPr>
          <p:spPr>
            <a:xfrm>
              <a:off x="1346375" y="2625463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54" name="Google Shape;1654;p119"/>
            <p:cNvSpPr txBox="1"/>
            <p:nvPr/>
          </p:nvSpPr>
          <p:spPr>
            <a:xfrm>
              <a:off x="1465475" y="2939713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позволяет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получить вектор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всего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текста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55" name="Google Shape;1655;p119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56" name="Google Shape;1656;p119"/>
          <p:cNvGrpSpPr/>
          <p:nvPr/>
        </p:nvGrpSpPr>
        <p:grpSpPr>
          <a:xfrm>
            <a:off x="1408750" y="2898638"/>
            <a:ext cx="1857300" cy="1812600"/>
            <a:chOff x="1592325" y="2843338"/>
            <a:chExt cx="1857300" cy="1812600"/>
          </a:xfrm>
        </p:grpSpPr>
        <p:sp>
          <p:nvSpPr>
            <p:cNvPr id="1657" name="Google Shape;1657;p119"/>
            <p:cNvSpPr/>
            <p:nvPr/>
          </p:nvSpPr>
          <p:spPr>
            <a:xfrm>
              <a:off x="1592325" y="28433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58" name="Google Shape;1658;p119"/>
            <p:cNvSpPr txBox="1"/>
            <p:nvPr/>
          </p:nvSpPr>
          <p:spPr>
            <a:xfrm>
              <a:off x="1711425" y="33401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659" name="Google Shape;1659;p119"/>
          <p:cNvGrpSpPr/>
          <p:nvPr/>
        </p:nvGrpSpPr>
        <p:grpSpPr>
          <a:xfrm>
            <a:off x="3929363" y="2898638"/>
            <a:ext cx="1857300" cy="1812600"/>
            <a:chOff x="1665163" y="2566938"/>
            <a:chExt cx="1857300" cy="1812600"/>
          </a:xfrm>
        </p:grpSpPr>
        <p:sp>
          <p:nvSpPr>
            <p:cNvPr id="1660" name="Google Shape;1660;p119"/>
            <p:cNvSpPr/>
            <p:nvPr/>
          </p:nvSpPr>
          <p:spPr>
            <a:xfrm>
              <a:off x="1665163" y="25669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61" name="Google Shape;1661;p119"/>
            <p:cNvSpPr txBox="1"/>
            <p:nvPr/>
          </p:nvSpPr>
          <p:spPr>
            <a:xfrm>
              <a:off x="1784275" y="30009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можно дообучить на своей задаче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20"/>
          <p:cNvSpPr txBox="1"/>
          <p:nvPr/>
        </p:nvSpPr>
        <p:spPr>
          <a:xfrm>
            <a:off x="6280125" y="13883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7" name="Google Shape;1667;p120"/>
          <p:cNvGrpSpPr/>
          <p:nvPr/>
        </p:nvGrpSpPr>
        <p:grpSpPr>
          <a:xfrm>
            <a:off x="392850" y="1168800"/>
            <a:ext cx="1857300" cy="1812600"/>
            <a:chOff x="419975" y="1260075"/>
            <a:chExt cx="1857300" cy="1812600"/>
          </a:xfrm>
        </p:grpSpPr>
        <p:sp>
          <p:nvSpPr>
            <p:cNvPr id="1668" name="Google Shape;1668;p120"/>
            <p:cNvSpPr/>
            <p:nvPr/>
          </p:nvSpPr>
          <p:spPr>
            <a:xfrm>
              <a:off x="4199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69" name="Google Shape;1669;p120"/>
            <p:cNvSpPr txBox="1"/>
            <p:nvPr/>
          </p:nvSpPr>
          <p:spPr>
            <a:xfrm>
              <a:off x="5390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контекст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70" name="Google Shape;1670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108</a:t>
            </a:fld>
            <a:endParaRPr/>
          </a:p>
        </p:txBody>
      </p:sp>
      <p:pic>
        <p:nvPicPr>
          <p:cNvPr id="1671" name="Google Shape;167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398" y="1035321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5055" y="1052080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3" name="Google Shape;1673;p120"/>
          <p:cNvGrpSpPr/>
          <p:nvPr/>
        </p:nvGrpSpPr>
        <p:grpSpPr>
          <a:xfrm>
            <a:off x="2666650" y="1366363"/>
            <a:ext cx="1857300" cy="1812600"/>
            <a:chOff x="1346375" y="2625463"/>
            <a:chExt cx="1857300" cy="1812600"/>
          </a:xfrm>
        </p:grpSpPr>
        <p:sp>
          <p:nvSpPr>
            <p:cNvPr id="1674" name="Google Shape;1674;p120"/>
            <p:cNvSpPr/>
            <p:nvPr/>
          </p:nvSpPr>
          <p:spPr>
            <a:xfrm>
              <a:off x="1346375" y="2625463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75" name="Google Shape;1675;p120"/>
            <p:cNvSpPr txBox="1"/>
            <p:nvPr/>
          </p:nvSpPr>
          <p:spPr>
            <a:xfrm>
              <a:off x="1465475" y="2939713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позволяет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получить вектор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всего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текста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676" name="Google Shape;1676;p120"/>
          <p:cNvGrpSpPr/>
          <p:nvPr/>
        </p:nvGrpSpPr>
        <p:grpSpPr>
          <a:xfrm>
            <a:off x="6797275" y="1513600"/>
            <a:ext cx="1857300" cy="1812600"/>
            <a:chOff x="434875" y="1127625"/>
            <a:chExt cx="1857300" cy="1812600"/>
          </a:xfrm>
        </p:grpSpPr>
        <p:sp>
          <p:nvSpPr>
            <p:cNvPr id="1677" name="Google Shape;1677;p120"/>
            <p:cNvSpPr/>
            <p:nvPr/>
          </p:nvSpPr>
          <p:spPr>
            <a:xfrm>
              <a:off x="434875" y="112762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78" name="Google Shape;1678;p120"/>
            <p:cNvSpPr txBox="1"/>
            <p:nvPr/>
          </p:nvSpPr>
          <p:spPr>
            <a:xfrm>
              <a:off x="492926" y="1502500"/>
              <a:ext cx="17412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нет гарантии,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что вектора объектов одного класса похожие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679" name="Google Shape;1679;p120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80" name="Google Shape;1680;p120"/>
          <p:cNvGrpSpPr/>
          <p:nvPr/>
        </p:nvGrpSpPr>
        <p:grpSpPr>
          <a:xfrm>
            <a:off x="1408750" y="2898638"/>
            <a:ext cx="1857300" cy="1812600"/>
            <a:chOff x="1592325" y="2843338"/>
            <a:chExt cx="1857300" cy="1812600"/>
          </a:xfrm>
        </p:grpSpPr>
        <p:sp>
          <p:nvSpPr>
            <p:cNvPr id="1681" name="Google Shape;1681;p120"/>
            <p:cNvSpPr/>
            <p:nvPr/>
          </p:nvSpPr>
          <p:spPr>
            <a:xfrm>
              <a:off x="1592325" y="28433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82" name="Google Shape;1682;p120"/>
            <p:cNvSpPr txBox="1"/>
            <p:nvPr/>
          </p:nvSpPr>
          <p:spPr>
            <a:xfrm>
              <a:off x="1711425" y="33401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683" name="Google Shape;1683;p120"/>
          <p:cNvGrpSpPr/>
          <p:nvPr/>
        </p:nvGrpSpPr>
        <p:grpSpPr>
          <a:xfrm>
            <a:off x="3929363" y="2898638"/>
            <a:ext cx="1857300" cy="1812600"/>
            <a:chOff x="1665163" y="2566938"/>
            <a:chExt cx="1857300" cy="1812600"/>
          </a:xfrm>
        </p:grpSpPr>
        <p:sp>
          <p:nvSpPr>
            <p:cNvPr id="1684" name="Google Shape;1684;p120"/>
            <p:cNvSpPr/>
            <p:nvPr/>
          </p:nvSpPr>
          <p:spPr>
            <a:xfrm>
              <a:off x="1665163" y="256693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685" name="Google Shape;1685;p120"/>
            <p:cNvSpPr txBox="1"/>
            <p:nvPr/>
          </p:nvSpPr>
          <p:spPr>
            <a:xfrm>
              <a:off x="1784275" y="30009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можно дообучить на своей задаче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21"/>
          <p:cNvSpPr txBox="1"/>
          <p:nvPr/>
        </p:nvSpPr>
        <p:spPr>
          <a:xfrm>
            <a:off x="331550" y="265400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 по ELMo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91" name="Google Shape;1691;p121"/>
          <p:cNvCxnSpPr>
            <a:stCxn id="1692" idx="2"/>
            <a:endCxn id="1693" idx="2"/>
          </p:cNvCxnSpPr>
          <p:nvPr/>
        </p:nvCxnSpPr>
        <p:spPr>
          <a:xfrm>
            <a:off x="1218100" y="2012175"/>
            <a:ext cx="1230900" cy="2057700"/>
          </a:xfrm>
          <a:prstGeom prst="curvedConnector3">
            <a:avLst>
              <a:gd name="adj1" fmla="val -19346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4" name="Google Shape;1694;p121"/>
          <p:cNvSpPr txBox="1"/>
          <p:nvPr/>
        </p:nvSpPr>
        <p:spPr>
          <a:xfrm>
            <a:off x="403450" y="3368275"/>
            <a:ext cx="1035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0.89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695" name="Google Shape;1695;p121"/>
          <p:cNvCxnSpPr>
            <a:stCxn id="1696" idx="4"/>
            <a:endCxn id="1693" idx="6"/>
          </p:cNvCxnSpPr>
          <p:nvPr/>
        </p:nvCxnSpPr>
        <p:spPr>
          <a:xfrm rot="5400000">
            <a:off x="5337100" y="2501950"/>
            <a:ext cx="537300" cy="2598600"/>
          </a:xfrm>
          <a:prstGeom prst="curvedConnector2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7" name="Google Shape;1697;p121"/>
          <p:cNvSpPr txBox="1"/>
          <p:nvPr/>
        </p:nvSpPr>
        <p:spPr>
          <a:xfrm>
            <a:off x="5722700" y="397982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0.92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698" name="Google Shape;1698;p121"/>
          <p:cNvCxnSpPr>
            <a:stCxn id="1692" idx="6"/>
            <a:endCxn id="1696" idx="2"/>
          </p:cNvCxnSpPr>
          <p:nvPr/>
        </p:nvCxnSpPr>
        <p:spPr>
          <a:xfrm>
            <a:off x="3075400" y="2012175"/>
            <a:ext cx="2901000" cy="614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2" name="Google Shape;1692;p121"/>
          <p:cNvSpPr/>
          <p:nvPr/>
        </p:nvSpPr>
        <p:spPr>
          <a:xfrm>
            <a:off x="1218100" y="1105875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хочу в ресторан с высокими ценами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6" name="Google Shape;1696;p121"/>
          <p:cNvSpPr/>
          <p:nvPr/>
        </p:nvSpPr>
        <p:spPr>
          <a:xfrm>
            <a:off x="5976400" y="17200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поесть бы в дорогом месте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3" name="Google Shape;1693;p121"/>
          <p:cNvSpPr/>
          <p:nvPr/>
        </p:nvSpPr>
        <p:spPr>
          <a:xfrm>
            <a:off x="2449000" y="316355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пойдём в мажорный бар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9" name="Google Shape;1699;p121"/>
          <p:cNvSpPr txBox="1"/>
          <p:nvPr/>
        </p:nvSpPr>
        <p:spPr>
          <a:xfrm>
            <a:off x="4138475" y="174907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0.87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700" name="Google Shape;1700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643350" y="29940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покажи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новую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серию Игры Престолов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467975" y="11814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818725" y="11814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есть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“видео про ML”?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" name="Google Shape;156;p23"/>
          <p:cNvCxnSpPr>
            <a:stCxn id="153" idx="2"/>
            <a:endCxn id="155" idx="4"/>
          </p:cNvCxnSpPr>
          <p:nvPr/>
        </p:nvCxnSpPr>
        <p:spPr>
          <a:xfrm rot="10800000">
            <a:off x="1747350" y="2994050"/>
            <a:ext cx="1896000" cy="9063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3"/>
          <p:cNvCxnSpPr>
            <a:stCxn id="153" idx="6"/>
            <a:endCxn id="154" idx="4"/>
          </p:cNvCxnSpPr>
          <p:nvPr/>
        </p:nvCxnSpPr>
        <p:spPr>
          <a:xfrm rot="10800000" flipH="1">
            <a:off x="5500650" y="2994050"/>
            <a:ext cx="1896000" cy="9063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3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932600" y="1582350"/>
            <a:ext cx="29850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есть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“показать” и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“игра престолов”?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2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6" name="Google Shape;1706;p122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07" name="Google Shape;170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309" y="0"/>
            <a:ext cx="52616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22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ELMo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(топ-10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0.93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0.92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 по tf-idf)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9" name="Google Shape;1709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23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5" name="Google Shape;1715;p123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6" name="Google Shape;171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253" y="0"/>
            <a:ext cx="5359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23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ELMo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0.86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0.85</a:t>
            </a: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 tf-idf)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8" name="Google Shape;1718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4"/>
          <p:cNvSpPr/>
          <p:nvPr/>
        </p:nvSpPr>
        <p:spPr>
          <a:xfrm>
            <a:off x="-91125" y="2311575"/>
            <a:ext cx="4346700" cy="4346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112</a:t>
            </a:fld>
            <a:endParaRPr/>
          </a:p>
        </p:txBody>
      </p:sp>
      <p:sp>
        <p:nvSpPr>
          <p:cNvPr id="1725" name="Google Shape;1725;p124"/>
          <p:cNvSpPr txBox="1"/>
          <p:nvPr/>
        </p:nvSpPr>
        <p:spPr>
          <a:xfrm>
            <a:off x="392850" y="214325"/>
            <a:ext cx="80796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как хотим</a:t>
            </a:r>
            <a:endParaRPr sz="48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6" name="Google Shape;1726;p124"/>
          <p:cNvSpPr/>
          <p:nvPr/>
        </p:nvSpPr>
        <p:spPr>
          <a:xfrm>
            <a:off x="594633" y="3346800"/>
            <a:ext cx="2695800" cy="26958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124"/>
          <p:cNvSpPr/>
          <p:nvPr/>
        </p:nvSpPr>
        <p:spPr>
          <a:xfrm rot="5400000">
            <a:off x="3165300" y="2867325"/>
            <a:ext cx="438900" cy="4113300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24"/>
          <p:cNvSpPr/>
          <p:nvPr/>
        </p:nvSpPr>
        <p:spPr>
          <a:xfrm>
            <a:off x="0" y="1792500"/>
            <a:ext cx="1918200" cy="3351000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9" name="Google Shape;1729;p124"/>
          <p:cNvCxnSpPr/>
          <p:nvPr/>
        </p:nvCxnSpPr>
        <p:spPr>
          <a:xfrm rot="10800000">
            <a:off x="1938625" y="1914600"/>
            <a:ext cx="7800" cy="27855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0" name="Google Shape;1730;p124"/>
          <p:cNvCxnSpPr/>
          <p:nvPr/>
        </p:nvCxnSpPr>
        <p:spPr>
          <a:xfrm rot="10800000" flipH="1">
            <a:off x="1938625" y="4689300"/>
            <a:ext cx="2778000" cy="108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1" name="Google Shape;1731;p124"/>
          <p:cNvSpPr txBox="1"/>
          <p:nvPr/>
        </p:nvSpPr>
        <p:spPr>
          <a:xfrm>
            <a:off x="4106075" y="475350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/>
          </a:p>
        </p:txBody>
      </p:sp>
      <p:sp>
        <p:nvSpPr>
          <p:cNvPr id="1732" name="Google Shape;1732;p124"/>
          <p:cNvSpPr txBox="1"/>
          <p:nvPr/>
        </p:nvSpPr>
        <p:spPr>
          <a:xfrm>
            <a:off x="1274650" y="215865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/>
          </a:p>
        </p:txBody>
      </p:sp>
      <p:sp>
        <p:nvSpPr>
          <p:cNvPr id="1733" name="Google Shape;1733;p124"/>
          <p:cNvSpPr txBox="1"/>
          <p:nvPr/>
        </p:nvSpPr>
        <p:spPr>
          <a:xfrm>
            <a:off x="1717325" y="470790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1734" name="Google Shape;1734;p124"/>
          <p:cNvSpPr txBox="1"/>
          <p:nvPr/>
        </p:nvSpPr>
        <p:spPr>
          <a:xfrm>
            <a:off x="1458775" y="433385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4316613" y="3903025"/>
            <a:ext cx="4639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q2 =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а я хочу открыть вклад под 7 процентов 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6" name="Google Shape;1736;p124"/>
          <p:cNvSpPr/>
          <p:nvPr/>
        </p:nvSpPr>
        <p:spPr>
          <a:xfrm>
            <a:off x="1655538" y="1581250"/>
            <a:ext cx="351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p1 =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какие условия по моему вкладу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24"/>
          <p:cNvSpPr/>
          <p:nvPr/>
        </p:nvSpPr>
        <p:spPr>
          <a:xfrm>
            <a:off x="4759187" y="4497900"/>
            <a:ext cx="2586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p2 =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открыть вклад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38" name="Google Shape;1738;p124"/>
          <p:cNvCxnSpPr/>
          <p:nvPr/>
        </p:nvCxnSpPr>
        <p:spPr>
          <a:xfrm rot="10800000" flipH="1">
            <a:off x="1966925" y="4105450"/>
            <a:ext cx="2220000" cy="580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9" name="Google Shape;1739;p124"/>
          <p:cNvSpPr/>
          <p:nvPr/>
        </p:nvSpPr>
        <p:spPr>
          <a:xfrm>
            <a:off x="3290437" y="4309025"/>
            <a:ext cx="965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cos(q2,p2)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0" name="Google Shape;1740;p124"/>
          <p:cNvSpPr/>
          <p:nvPr/>
        </p:nvSpPr>
        <p:spPr>
          <a:xfrm>
            <a:off x="1801910" y="2509763"/>
            <a:ext cx="1130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cos(q1, p1)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41" name="Google Shape;1741;p124"/>
          <p:cNvCxnSpPr/>
          <p:nvPr/>
        </p:nvCxnSpPr>
        <p:spPr>
          <a:xfrm rot="10800000" flipH="1">
            <a:off x="1966925" y="2495175"/>
            <a:ext cx="915000" cy="2189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2" name="Google Shape;1742;p124"/>
          <p:cNvSpPr/>
          <p:nvPr/>
        </p:nvSpPr>
        <p:spPr>
          <a:xfrm>
            <a:off x="2675663" y="2081850"/>
            <a:ext cx="46398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q1 =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а я хочу открыть вклад под 7 процентов 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3" name="Google Shape;1743;p124"/>
          <p:cNvSpPr/>
          <p:nvPr/>
        </p:nvSpPr>
        <p:spPr>
          <a:xfrm rot="6735135">
            <a:off x="2501129" y="3332094"/>
            <a:ext cx="672591" cy="852202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4"/>
          <p:cNvSpPr/>
          <p:nvPr/>
        </p:nvSpPr>
        <p:spPr>
          <a:xfrm rot="4524360">
            <a:off x="2704189" y="3612251"/>
            <a:ext cx="672704" cy="852063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113</a:t>
            </a:fld>
            <a:endParaRPr/>
          </a:p>
        </p:txBody>
      </p:sp>
      <p:sp>
        <p:nvSpPr>
          <p:cNvPr id="1750" name="Google Shape;1750;p12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нейросеть и классификация интентов</a:t>
            </a:r>
            <a:endParaRPr sz="36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51" name="Google Shape;1751;p125"/>
          <p:cNvSpPr/>
          <p:nvPr/>
        </p:nvSpPr>
        <p:spPr>
          <a:xfrm>
            <a:off x="3070375" y="1893000"/>
            <a:ext cx="2378100" cy="186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25"/>
          <p:cNvSpPr/>
          <p:nvPr/>
        </p:nvSpPr>
        <p:spPr>
          <a:xfrm>
            <a:off x="587804" y="2629350"/>
            <a:ext cx="248257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интент 1</a:t>
            </a:r>
            <a:endParaRPr sz="24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53" name="Google Shape;1753;p125"/>
          <p:cNvSpPr/>
          <p:nvPr/>
        </p:nvSpPr>
        <p:spPr>
          <a:xfrm>
            <a:off x="3070375" y="2334950"/>
            <a:ext cx="2378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ваша любимая архитектура нейросети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54" name="Google Shape;1754;p125"/>
          <p:cNvCxnSpPr/>
          <p:nvPr/>
        </p:nvCxnSpPr>
        <p:spPr>
          <a:xfrm>
            <a:off x="2228450" y="2892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5" name="Google Shape;1755;p125"/>
          <p:cNvCxnSpPr/>
          <p:nvPr/>
        </p:nvCxnSpPr>
        <p:spPr>
          <a:xfrm>
            <a:off x="5624175" y="2892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6" name="Google Shape;1756;p125"/>
          <p:cNvSpPr/>
          <p:nvPr/>
        </p:nvSpPr>
        <p:spPr>
          <a:xfrm>
            <a:off x="6018150" y="1893000"/>
            <a:ext cx="24543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эмбеддинг интента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757" name="Google Shape;1757;p125"/>
          <p:cNvGraphicFramePr/>
          <p:nvPr/>
        </p:nvGraphicFramePr>
        <p:xfrm>
          <a:off x="6481775" y="2334950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26"/>
          <p:cNvSpPr/>
          <p:nvPr/>
        </p:nvSpPr>
        <p:spPr>
          <a:xfrm>
            <a:off x="3070375" y="1893000"/>
            <a:ext cx="2378100" cy="186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114</a:t>
            </a:fld>
            <a:endParaRPr/>
          </a:p>
        </p:txBody>
      </p:sp>
      <p:sp>
        <p:nvSpPr>
          <p:cNvPr id="1764" name="Google Shape;1764;p126"/>
          <p:cNvSpPr/>
          <p:nvPr/>
        </p:nvSpPr>
        <p:spPr>
          <a:xfrm>
            <a:off x="3070375" y="1893000"/>
            <a:ext cx="2378100" cy="186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126"/>
          <p:cNvSpPr/>
          <p:nvPr/>
        </p:nvSpPr>
        <p:spPr>
          <a:xfrm>
            <a:off x="513704" y="2629350"/>
            <a:ext cx="238097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интент 2</a:t>
            </a:r>
            <a:endParaRPr sz="24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66" name="Google Shape;1766;p126"/>
          <p:cNvCxnSpPr/>
          <p:nvPr/>
        </p:nvCxnSpPr>
        <p:spPr>
          <a:xfrm>
            <a:off x="2228450" y="2892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7" name="Google Shape;1767;p12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нейросеть и классификация интентов</a:t>
            </a:r>
            <a:endParaRPr sz="36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68" name="Google Shape;1768;p126"/>
          <p:cNvCxnSpPr/>
          <p:nvPr/>
        </p:nvCxnSpPr>
        <p:spPr>
          <a:xfrm>
            <a:off x="5624175" y="2892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769" name="Google Shape;1769;p126"/>
          <p:cNvGraphicFramePr/>
          <p:nvPr/>
        </p:nvGraphicFramePr>
        <p:xfrm>
          <a:off x="6481775" y="2334950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70" name="Google Shape;1770;p126"/>
          <p:cNvSpPr/>
          <p:nvPr/>
        </p:nvSpPr>
        <p:spPr>
          <a:xfrm>
            <a:off x="3070375" y="2334950"/>
            <a:ext cx="2378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ваша любимая архитектура нейросети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1" name="Google Shape;1771;p126"/>
          <p:cNvSpPr/>
          <p:nvPr/>
        </p:nvSpPr>
        <p:spPr>
          <a:xfrm>
            <a:off x="6018150" y="1893000"/>
            <a:ext cx="24543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эмбеддинг интента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115</a:t>
            </a:fld>
            <a:endParaRPr/>
          </a:p>
        </p:txBody>
      </p:sp>
      <p:sp>
        <p:nvSpPr>
          <p:cNvPr id="1777" name="Google Shape;1777;p127"/>
          <p:cNvSpPr/>
          <p:nvPr/>
        </p:nvSpPr>
        <p:spPr>
          <a:xfrm>
            <a:off x="158187" y="3307550"/>
            <a:ext cx="198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интент 2</a:t>
            </a:r>
            <a:endParaRPr sz="24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8" name="Google Shape;1778;p127"/>
          <p:cNvCxnSpPr/>
          <p:nvPr/>
        </p:nvCxnSpPr>
        <p:spPr>
          <a:xfrm>
            <a:off x="1631750" y="23488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9" name="Google Shape;1779;p127"/>
          <p:cNvCxnSpPr/>
          <p:nvPr/>
        </p:nvCxnSpPr>
        <p:spPr>
          <a:xfrm>
            <a:off x="4590275" y="23320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780" name="Google Shape;1780;p127"/>
          <p:cNvGraphicFramePr/>
          <p:nvPr/>
        </p:nvGraphicFramePr>
        <p:xfrm>
          <a:off x="5443400" y="3217450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1" name="Google Shape;1781;p127"/>
          <p:cNvSpPr/>
          <p:nvPr/>
        </p:nvSpPr>
        <p:spPr>
          <a:xfrm>
            <a:off x="4948325" y="125005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1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2" name="Google Shape;1782;p12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siamese network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3" name="Google Shape;1783;p127"/>
          <p:cNvSpPr/>
          <p:nvPr/>
        </p:nvSpPr>
        <p:spPr>
          <a:xfrm>
            <a:off x="158187" y="2123851"/>
            <a:ext cx="199571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интент 1</a:t>
            </a:r>
            <a:endParaRPr sz="24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84" name="Google Shape;1784;p127"/>
          <p:cNvCxnSpPr/>
          <p:nvPr/>
        </p:nvCxnSpPr>
        <p:spPr>
          <a:xfrm>
            <a:off x="1631750" y="356855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5" name="Google Shape;1785;p127"/>
          <p:cNvCxnSpPr/>
          <p:nvPr/>
        </p:nvCxnSpPr>
        <p:spPr>
          <a:xfrm>
            <a:off x="4590275" y="3611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786" name="Google Shape;1786;p127"/>
          <p:cNvGraphicFramePr/>
          <p:nvPr/>
        </p:nvGraphicFramePr>
        <p:xfrm>
          <a:off x="5443400" y="1776775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7" name="Google Shape;1787;p127"/>
          <p:cNvSpPr/>
          <p:nvPr/>
        </p:nvSpPr>
        <p:spPr>
          <a:xfrm>
            <a:off x="4948325" y="458580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2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88" name="Google Shape;1788;p127"/>
          <p:cNvCxnSpPr/>
          <p:nvPr/>
        </p:nvCxnSpPr>
        <p:spPr>
          <a:xfrm>
            <a:off x="5845300" y="2386750"/>
            <a:ext cx="590400" cy="371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9" name="Google Shape;1789;p127"/>
          <p:cNvCxnSpPr/>
          <p:nvPr/>
        </p:nvCxnSpPr>
        <p:spPr>
          <a:xfrm rot="10800000" flipH="1">
            <a:off x="5908313" y="3020525"/>
            <a:ext cx="571500" cy="428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0" name="Google Shape;1790;p127"/>
          <p:cNvSpPr/>
          <p:nvPr/>
        </p:nvSpPr>
        <p:spPr>
          <a:xfrm>
            <a:off x="6609525" y="2413550"/>
            <a:ext cx="900000" cy="86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7"/>
          <p:cNvSpPr/>
          <p:nvPr/>
        </p:nvSpPr>
        <p:spPr>
          <a:xfrm>
            <a:off x="6651800" y="2604050"/>
            <a:ext cx="120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cosine distance</a:t>
            </a:r>
            <a:endParaRPr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2" name="Google Shape;1792;p127"/>
          <p:cNvSpPr/>
          <p:nvPr/>
        </p:nvSpPr>
        <p:spPr>
          <a:xfrm>
            <a:off x="6293050" y="3469825"/>
            <a:ext cx="1831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1 - cosine simm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3" name="Google Shape;1793;p127"/>
          <p:cNvSpPr/>
          <p:nvPr/>
        </p:nvSpPr>
        <p:spPr>
          <a:xfrm>
            <a:off x="2282025" y="2430300"/>
            <a:ext cx="2378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ваша любимая архитектура нейросети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4" name="Google Shape;1794;p127"/>
          <p:cNvSpPr/>
          <p:nvPr/>
        </p:nvSpPr>
        <p:spPr>
          <a:xfrm>
            <a:off x="2376500" y="1968650"/>
            <a:ext cx="2155500" cy="1732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116</a:t>
            </a:fld>
            <a:endParaRPr/>
          </a:p>
        </p:txBody>
      </p:sp>
      <p:sp>
        <p:nvSpPr>
          <p:cNvPr id="1800" name="Google Shape;1800;p128"/>
          <p:cNvSpPr/>
          <p:nvPr/>
        </p:nvSpPr>
        <p:spPr>
          <a:xfrm>
            <a:off x="2376500" y="1968650"/>
            <a:ext cx="2155500" cy="1732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1" name="Google Shape;1801;p128"/>
          <p:cNvCxnSpPr/>
          <p:nvPr/>
        </p:nvCxnSpPr>
        <p:spPr>
          <a:xfrm>
            <a:off x="1866900" y="2348650"/>
            <a:ext cx="446700" cy="3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2" name="Google Shape;1802;p128"/>
          <p:cNvCxnSpPr/>
          <p:nvPr/>
        </p:nvCxnSpPr>
        <p:spPr>
          <a:xfrm>
            <a:off x="4590275" y="23320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803" name="Google Shape;1803;p128"/>
          <p:cNvGraphicFramePr/>
          <p:nvPr/>
        </p:nvGraphicFramePr>
        <p:xfrm>
          <a:off x="5443400" y="3217450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04" name="Google Shape;1804;p128"/>
          <p:cNvSpPr/>
          <p:nvPr/>
        </p:nvSpPr>
        <p:spPr>
          <a:xfrm>
            <a:off x="4948325" y="125005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1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05" name="Google Shape;1805;p128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siamese network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06" name="Google Shape;1806;p128"/>
          <p:cNvSpPr/>
          <p:nvPr/>
        </p:nvSpPr>
        <p:spPr>
          <a:xfrm>
            <a:off x="146923" y="2151850"/>
            <a:ext cx="306674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север помнит</a:t>
            </a:r>
            <a:endParaRPr sz="1800" b="1" dirty="0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07" name="Google Shape;1807;p128"/>
          <p:cNvCxnSpPr/>
          <p:nvPr/>
        </p:nvCxnSpPr>
        <p:spPr>
          <a:xfrm>
            <a:off x="4590275" y="3611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808" name="Google Shape;1808;p128"/>
          <p:cNvGraphicFramePr/>
          <p:nvPr/>
        </p:nvGraphicFramePr>
        <p:xfrm>
          <a:off x="5443400" y="1776775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09" name="Google Shape;1809;p128"/>
          <p:cNvSpPr/>
          <p:nvPr/>
        </p:nvSpPr>
        <p:spPr>
          <a:xfrm>
            <a:off x="4948325" y="458580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2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10" name="Google Shape;1810;p128"/>
          <p:cNvCxnSpPr/>
          <p:nvPr/>
        </p:nvCxnSpPr>
        <p:spPr>
          <a:xfrm>
            <a:off x="5845300" y="2386750"/>
            <a:ext cx="590400" cy="371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1" name="Google Shape;1811;p128"/>
          <p:cNvCxnSpPr/>
          <p:nvPr/>
        </p:nvCxnSpPr>
        <p:spPr>
          <a:xfrm rot="10800000" flipH="1">
            <a:off x="5908313" y="3020525"/>
            <a:ext cx="571500" cy="428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2" name="Google Shape;1812;p128"/>
          <p:cNvSpPr/>
          <p:nvPr/>
        </p:nvSpPr>
        <p:spPr>
          <a:xfrm>
            <a:off x="6609525" y="2413550"/>
            <a:ext cx="900000" cy="86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8"/>
          <p:cNvSpPr/>
          <p:nvPr/>
        </p:nvSpPr>
        <p:spPr>
          <a:xfrm>
            <a:off x="6651800" y="2604050"/>
            <a:ext cx="120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cosine distance</a:t>
            </a:r>
            <a:endParaRPr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14" name="Google Shape;1814;p128"/>
          <p:cNvSpPr/>
          <p:nvPr/>
        </p:nvSpPr>
        <p:spPr>
          <a:xfrm>
            <a:off x="8472450" y="2536650"/>
            <a:ext cx="120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sz="3400" b="1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15" name="Google Shape;1815;p128"/>
          <p:cNvCxnSpPr/>
          <p:nvPr/>
        </p:nvCxnSpPr>
        <p:spPr>
          <a:xfrm rot="10800000" flipH="1">
            <a:off x="7646250" y="2845988"/>
            <a:ext cx="826200" cy="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6" name="Google Shape;1816;p128"/>
          <p:cNvSpPr/>
          <p:nvPr/>
        </p:nvSpPr>
        <p:spPr>
          <a:xfrm>
            <a:off x="7093050" y="3079838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считаем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ошибку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17" name="Google Shape;1817;p128"/>
          <p:cNvCxnSpPr>
            <a:cxnSpLocks/>
          </p:cNvCxnSpPr>
          <p:nvPr/>
        </p:nvCxnSpPr>
        <p:spPr>
          <a:xfrm>
            <a:off x="1866900" y="3602280"/>
            <a:ext cx="4467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8" name="Google Shape;1818;p128"/>
          <p:cNvSpPr/>
          <p:nvPr/>
        </p:nvSpPr>
        <p:spPr>
          <a:xfrm>
            <a:off x="146923" y="3400705"/>
            <a:ext cx="203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зима близко</a:t>
            </a:r>
            <a:endParaRPr sz="1800" b="1" dirty="0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19" name="Google Shape;1819;p128"/>
          <p:cNvSpPr/>
          <p:nvPr/>
        </p:nvSpPr>
        <p:spPr>
          <a:xfrm>
            <a:off x="2282025" y="2430300"/>
            <a:ext cx="2378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ваша любимая архитектура нейросети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117</a:t>
            </a:fld>
            <a:endParaRPr/>
          </a:p>
        </p:txBody>
      </p:sp>
      <p:sp>
        <p:nvSpPr>
          <p:cNvPr id="1825" name="Google Shape;1825;p129"/>
          <p:cNvSpPr/>
          <p:nvPr/>
        </p:nvSpPr>
        <p:spPr>
          <a:xfrm>
            <a:off x="2376500" y="1968650"/>
            <a:ext cx="2155500" cy="1732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6" name="Google Shape;1826;p129"/>
          <p:cNvCxnSpPr/>
          <p:nvPr/>
        </p:nvCxnSpPr>
        <p:spPr>
          <a:xfrm>
            <a:off x="1866900" y="2348650"/>
            <a:ext cx="446700" cy="3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7" name="Google Shape;1827;p129"/>
          <p:cNvCxnSpPr/>
          <p:nvPr/>
        </p:nvCxnSpPr>
        <p:spPr>
          <a:xfrm>
            <a:off x="4590275" y="23320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828" name="Google Shape;1828;p129"/>
          <p:cNvGraphicFramePr/>
          <p:nvPr/>
        </p:nvGraphicFramePr>
        <p:xfrm>
          <a:off x="5443400" y="3217450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29" name="Google Shape;1829;p129"/>
          <p:cNvSpPr/>
          <p:nvPr/>
        </p:nvSpPr>
        <p:spPr>
          <a:xfrm>
            <a:off x="4948325" y="125005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1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0" name="Google Shape;1830;p129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siamese network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1" name="Google Shape;1831;p129"/>
          <p:cNvSpPr/>
          <p:nvPr/>
        </p:nvSpPr>
        <p:spPr>
          <a:xfrm>
            <a:off x="51788" y="2151850"/>
            <a:ext cx="257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пламя и кровь</a:t>
            </a:r>
            <a:endParaRPr sz="1800" b="1" dirty="0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2" name="Google Shape;1832;p129"/>
          <p:cNvCxnSpPr/>
          <p:nvPr/>
        </p:nvCxnSpPr>
        <p:spPr>
          <a:xfrm>
            <a:off x="4590275" y="361127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833" name="Google Shape;1833;p129"/>
          <p:cNvGraphicFramePr/>
          <p:nvPr/>
        </p:nvGraphicFramePr>
        <p:xfrm>
          <a:off x="5443400" y="1776775"/>
          <a:ext cx="382850" cy="12295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34" name="Google Shape;1834;p129"/>
          <p:cNvSpPr/>
          <p:nvPr/>
        </p:nvSpPr>
        <p:spPr>
          <a:xfrm>
            <a:off x="4948325" y="4585800"/>
            <a:ext cx="2309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вектор 2</a:t>
            </a:r>
            <a:endParaRPr sz="1800"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5" name="Google Shape;1835;p129"/>
          <p:cNvCxnSpPr/>
          <p:nvPr/>
        </p:nvCxnSpPr>
        <p:spPr>
          <a:xfrm>
            <a:off x="5845300" y="2386750"/>
            <a:ext cx="590400" cy="371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6" name="Google Shape;1836;p129"/>
          <p:cNvCxnSpPr/>
          <p:nvPr/>
        </p:nvCxnSpPr>
        <p:spPr>
          <a:xfrm rot="10800000" flipH="1">
            <a:off x="5908313" y="3020525"/>
            <a:ext cx="571500" cy="4287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7" name="Google Shape;1837;p129"/>
          <p:cNvSpPr/>
          <p:nvPr/>
        </p:nvSpPr>
        <p:spPr>
          <a:xfrm>
            <a:off x="6609525" y="2413550"/>
            <a:ext cx="900000" cy="86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29"/>
          <p:cNvSpPr/>
          <p:nvPr/>
        </p:nvSpPr>
        <p:spPr>
          <a:xfrm>
            <a:off x="6651800" y="2604050"/>
            <a:ext cx="120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cosine distance</a:t>
            </a:r>
            <a:endParaRPr b="1">
              <a:solidFill>
                <a:srgbClr val="FFDD2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9" name="Google Shape;1839;p129"/>
          <p:cNvSpPr/>
          <p:nvPr/>
        </p:nvSpPr>
        <p:spPr>
          <a:xfrm>
            <a:off x="8472450" y="2489100"/>
            <a:ext cx="120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3400" b="1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0" name="Google Shape;1840;p129"/>
          <p:cNvCxnSpPr/>
          <p:nvPr/>
        </p:nvCxnSpPr>
        <p:spPr>
          <a:xfrm rot="10800000" flipH="1">
            <a:off x="7646250" y="2845988"/>
            <a:ext cx="826200" cy="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41" name="Google Shape;1841;p129"/>
          <p:cNvSpPr/>
          <p:nvPr/>
        </p:nvSpPr>
        <p:spPr>
          <a:xfrm>
            <a:off x="7093050" y="3079838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считаем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ошибку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2" name="Google Shape;1842;p129"/>
          <p:cNvCxnSpPr>
            <a:cxnSpLocks/>
          </p:cNvCxnSpPr>
          <p:nvPr/>
        </p:nvCxnSpPr>
        <p:spPr>
          <a:xfrm>
            <a:off x="1860925" y="3568825"/>
            <a:ext cx="446700" cy="3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3" name="Google Shape;1843;p129"/>
          <p:cNvSpPr/>
          <p:nvPr/>
        </p:nvSpPr>
        <p:spPr>
          <a:xfrm>
            <a:off x="144399" y="3372025"/>
            <a:ext cx="21738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зима близко</a:t>
            </a:r>
            <a:endParaRPr sz="1800" b="1" dirty="0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4" name="Google Shape;1844;p129"/>
          <p:cNvSpPr/>
          <p:nvPr/>
        </p:nvSpPr>
        <p:spPr>
          <a:xfrm>
            <a:off x="2282025" y="2430300"/>
            <a:ext cx="2378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ваша любимая архитектура нейросети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118</a:t>
            </a:fld>
            <a:endParaRPr/>
          </a:p>
        </p:txBody>
      </p:sp>
      <p:sp>
        <p:nvSpPr>
          <p:cNvPr id="1850" name="Google Shape;1850;p130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1" name="Google Shape;1851;p130"/>
          <p:cNvSpPr/>
          <p:nvPr/>
        </p:nvSpPr>
        <p:spPr>
          <a:xfrm>
            <a:off x="322525" y="244445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2" name="Google Shape;185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" y="257392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30"/>
          <p:cNvSpPr/>
          <p:nvPr/>
        </p:nvSpPr>
        <p:spPr>
          <a:xfrm>
            <a:off x="3546637" y="2988017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4" name="Google Shape;1854;p130"/>
          <p:cNvCxnSpPr>
            <a:stCxn id="1851" idx="6"/>
            <a:endCxn id="1855" idx="2"/>
          </p:cNvCxnSpPr>
          <p:nvPr/>
        </p:nvCxnSpPr>
        <p:spPr>
          <a:xfrm rot="10800000" flipH="1">
            <a:off x="1121425" y="2391356"/>
            <a:ext cx="1384500" cy="456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6" name="Google Shape;1856;p130"/>
          <p:cNvCxnSpPr>
            <a:stCxn id="1851" idx="6"/>
            <a:endCxn id="1853" idx="2"/>
          </p:cNvCxnSpPr>
          <p:nvPr/>
        </p:nvCxnSpPr>
        <p:spPr>
          <a:xfrm>
            <a:off x="1121425" y="2848256"/>
            <a:ext cx="2425200" cy="54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57" name="Google Shape;18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6" y="3117569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30"/>
          <p:cNvSpPr/>
          <p:nvPr/>
        </p:nvSpPr>
        <p:spPr>
          <a:xfrm>
            <a:off x="2505939" y="1987475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8" name="Google Shape;1858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0" y="2045647"/>
            <a:ext cx="605931" cy="69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31"/>
          <p:cNvSpPr/>
          <p:nvPr/>
        </p:nvSpPr>
        <p:spPr>
          <a:xfrm>
            <a:off x="972775" y="1347800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класс отличается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4" name="Google Shape;1864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119</a:t>
            </a:fld>
            <a:endParaRPr/>
          </a:p>
        </p:txBody>
      </p:sp>
      <p:cxnSp>
        <p:nvCxnSpPr>
          <p:cNvPr id="1865" name="Google Shape;1865;p131"/>
          <p:cNvCxnSpPr>
            <a:stCxn id="1866" idx="0"/>
            <a:endCxn id="1867" idx="0"/>
          </p:cNvCxnSpPr>
          <p:nvPr/>
        </p:nvCxnSpPr>
        <p:spPr>
          <a:xfrm rot="-5400000">
            <a:off x="1585225" y="1124306"/>
            <a:ext cx="456900" cy="2183400"/>
          </a:xfrm>
          <a:prstGeom prst="curvedConnector3">
            <a:avLst>
              <a:gd name="adj1" fmla="val 152135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68" name="Google Shape;1868;p131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6" name="Google Shape;1866;p131"/>
          <p:cNvSpPr/>
          <p:nvPr/>
        </p:nvSpPr>
        <p:spPr>
          <a:xfrm>
            <a:off x="322525" y="244445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9" name="Google Shape;186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" y="257392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31"/>
          <p:cNvSpPr/>
          <p:nvPr/>
        </p:nvSpPr>
        <p:spPr>
          <a:xfrm>
            <a:off x="3546637" y="2988017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1" name="Google Shape;1871;p131"/>
          <p:cNvCxnSpPr>
            <a:stCxn id="1866" idx="6"/>
            <a:endCxn id="1867" idx="2"/>
          </p:cNvCxnSpPr>
          <p:nvPr/>
        </p:nvCxnSpPr>
        <p:spPr>
          <a:xfrm rot="10800000" flipH="1">
            <a:off x="1121425" y="2391356"/>
            <a:ext cx="1384500" cy="456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2" name="Google Shape;1872;p131"/>
          <p:cNvCxnSpPr>
            <a:stCxn id="1866" idx="6"/>
            <a:endCxn id="1870" idx="2"/>
          </p:cNvCxnSpPr>
          <p:nvPr/>
        </p:nvCxnSpPr>
        <p:spPr>
          <a:xfrm>
            <a:off x="1121425" y="2848256"/>
            <a:ext cx="2425200" cy="54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73" name="Google Shape;187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6" y="3117569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31"/>
          <p:cNvSpPr/>
          <p:nvPr/>
        </p:nvSpPr>
        <p:spPr>
          <a:xfrm>
            <a:off x="2505939" y="1987475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4" name="Google Shape;187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0" y="2045647"/>
            <a:ext cx="605931" cy="69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3643350" y="29940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покажи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новую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серию Игры Престолов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6" name="Google Shape;166;p24"/>
          <p:cNvCxnSpPr>
            <a:stCxn id="165" idx="2"/>
            <a:endCxn id="167" idx="4"/>
          </p:cNvCxnSpPr>
          <p:nvPr/>
        </p:nvCxnSpPr>
        <p:spPr>
          <a:xfrm rot="10800000">
            <a:off x="1747350" y="2994050"/>
            <a:ext cx="1896000" cy="9063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4"/>
          <p:cNvCxnSpPr>
            <a:stCxn id="165" idx="6"/>
            <a:endCxn id="169" idx="4"/>
          </p:cNvCxnSpPr>
          <p:nvPr/>
        </p:nvCxnSpPr>
        <p:spPr>
          <a:xfrm rot="10800000" flipH="1">
            <a:off x="5500650" y="2994050"/>
            <a:ext cx="1896000" cy="9063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4773" y="390034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405" y="3965805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2535900" y="2581275"/>
            <a:ext cx="407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смотреть Игру Престолов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818725" y="11814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есть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“видео про ML”?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6467975" y="11814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5932600" y="1582350"/>
            <a:ext cx="29850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есть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“показать” и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“игра престолов”?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120</a:t>
            </a:fld>
            <a:endParaRPr/>
          </a:p>
        </p:txBody>
      </p:sp>
      <p:sp>
        <p:nvSpPr>
          <p:cNvPr id="1880" name="Google Shape;1880;p132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1" name="Google Shape;1881;p132"/>
          <p:cNvCxnSpPr>
            <a:stCxn id="1882" idx="4"/>
            <a:endCxn id="1883" idx="4"/>
          </p:cNvCxnSpPr>
          <p:nvPr/>
        </p:nvCxnSpPr>
        <p:spPr>
          <a:xfrm rot="-5400000" flipH="1">
            <a:off x="2062225" y="1911806"/>
            <a:ext cx="543600" cy="3224100"/>
          </a:xfrm>
          <a:prstGeom prst="curvedConnector3">
            <a:avLst>
              <a:gd name="adj1" fmla="val 143798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84" name="Google Shape;1884;p132"/>
          <p:cNvSpPr/>
          <p:nvPr/>
        </p:nvSpPr>
        <p:spPr>
          <a:xfrm>
            <a:off x="1536925" y="422367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класс совпадает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2" name="Google Shape;1882;p132"/>
          <p:cNvSpPr/>
          <p:nvPr/>
        </p:nvSpPr>
        <p:spPr>
          <a:xfrm>
            <a:off x="322525" y="244445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5" name="Google Shape;188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" y="257392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32"/>
          <p:cNvSpPr/>
          <p:nvPr/>
        </p:nvSpPr>
        <p:spPr>
          <a:xfrm>
            <a:off x="3546637" y="2988017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6" name="Google Shape;1886;p132"/>
          <p:cNvCxnSpPr>
            <a:stCxn id="1882" idx="6"/>
            <a:endCxn id="1887" idx="2"/>
          </p:cNvCxnSpPr>
          <p:nvPr/>
        </p:nvCxnSpPr>
        <p:spPr>
          <a:xfrm rot="10800000" flipH="1">
            <a:off x="1121425" y="2391356"/>
            <a:ext cx="1384500" cy="456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8" name="Google Shape;1888;p132"/>
          <p:cNvCxnSpPr>
            <a:stCxn id="1882" idx="6"/>
            <a:endCxn id="1883" idx="2"/>
          </p:cNvCxnSpPr>
          <p:nvPr/>
        </p:nvCxnSpPr>
        <p:spPr>
          <a:xfrm>
            <a:off x="1121425" y="2848256"/>
            <a:ext cx="2425200" cy="54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89" name="Google Shape;188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6" y="3117569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32"/>
          <p:cNvSpPr/>
          <p:nvPr/>
        </p:nvSpPr>
        <p:spPr>
          <a:xfrm>
            <a:off x="2505939" y="1987475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0" name="Google Shape;189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0" y="2045647"/>
            <a:ext cx="605931" cy="69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33"/>
          <p:cNvSpPr/>
          <p:nvPr/>
        </p:nvSpPr>
        <p:spPr>
          <a:xfrm>
            <a:off x="3630825" y="1222850"/>
            <a:ext cx="2168100" cy="557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sp>
        <p:nvSpPr>
          <p:cNvPr id="1896" name="Google Shape;1896;p133"/>
          <p:cNvSpPr/>
          <p:nvPr/>
        </p:nvSpPr>
        <p:spPr>
          <a:xfrm>
            <a:off x="4088925" y="1347800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обучение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7" name="Google Shape;1897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121</a:t>
            </a:fld>
            <a:endParaRPr/>
          </a:p>
        </p:txBody>
      </p:sp>
      <p:sp>
        <p:nvSpPr>
          <p:cNvPr id="1898" name="Google Shape;1898;p13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9" name="Google Shape;1899;p133"/>
          <p:cNvSpPr/>
          <p:nvPr/>
        </p:nvSpPr>
        <p:spPr>
          <a:xfrm>
            <a:off x="4956400" y="2402531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33"/>
          <p:cNvSpPr/>
          <p:nvPr/>
        </p:nvSpPr>
        <p:spPr>
          <a:xfrm>
            <a:off x="4956850" y="2425031"/>
            <a:ext cx="798000" cy="76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1" name="Google Shape;190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02" y="2547346"/>
            <a:ext cx="748902" cy="517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2" name="Google Shape;1902;p133"/>
          <p:cNvCxnSpPr>
            <a:stCxn id="1900" idx="6"/>
            <a:endCxn id="1903" idx="2"/>
          </p:cNvCxnSpPr>
          <p:nvPr/>
        </p:nvCxnSpPr>
        <p:spPr>
          <a:xfrm rot="10800000" flipH="1">
            <a:off x="5754850" y="2402531"/>
            <a:ext cx="2302500" cy="403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4" name="Google Shape;1904;p133"/>
          <p:cNvCxnSpPr>
            <a:stCxn id="1900" idx="6"/>
            <a:endCxn id="1905" idx="2"/>
          </p:cNvCxnSpPr>
          <p:nvPr/>
        </p:nvCxnSpPr>
        <p:spPr>
          <a:xfrm>
            <a:off x="5754850" y="2806331"/>
            <a:ext cx="1168200" cy="511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6" name="Google Shape;1906;p133"/>
          <p:cNvSpPr/>
          <p:nvPr/>
        </p:nvSpPr>
        <p:spPr>
          <a:xfrm>
            <a:off x="322525" y="244445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7" name="Google Shape;190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" y="257392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33"/>
          <p:cNvSpPr/>
          <p:nvPr/>
        </p:nvSpPr>
        <p:spPr>
          <a:xfrm>
            <a:off x="3546637" y="2988017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9" name="Google Shape;1909;p133"/>
          <p:cNvCxnSpPr>
            <a:stCxn id="1906" idx="6"/>
            <a:endCxn id="1910" idx="2"/>
          </p:cNvCxnSpPr>
          <p:nvPr/>
        </p:nvCxnSpPr>
        <p:spPr>
          <a:xfrm rot="10800000" flipH="1">
            <a:off x="1121425" y="2391356"/>
            <a:ext cx="1384500" cy="456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1" name="Google Shape;1911;p133"/>
          <p:cNvCxnSpPr>
            <a:stCxn id="1906" idx="6"/>
            <a:endCxn id="1908" idx="2"/>
          </p:cNvCxnSpPr>
          <p:nvPr/>
        </p:nvCxnSpPr>
        <p:spPr>
          <a:xfrm>
            <a:off x="1121425" y="2848256"/>
            <a:ext cx="2425200" cy="54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12" name="Google Shape;191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6" y="3117569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133"/>
          <p:cNvSpPr/>
          <p:nvPr/>
        </p:nvSpPr>
        <p:spPr>
          <a:xfrm>
            <a:off x="2505939" y="1987475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3" name="Google Shape;191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0" y="2045647"/>
            <a:ext cx="605931" cy="6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33"/>
          <p:cNvSpPr/>
          <p:nvPr/>
        </p:nvSpPr>
        <p:spPr>
          <a:xfrm>
            <a:off x="6923062" y="2913967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4" name="Google Shape;191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38" y="3058792"/>
            <a:ext cx="748902" cy="51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133"/>
          <p:cNvSpPr/>
          <p:nvPr/>
        </p:nvSpPr>
        <p:spPr>
          <a:xfrm>
            <a:off x="8057289" y="1998725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5" name="Google Shape;191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153" y="2076158"/>
            <a:ext cx="605209" cy="65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34"/>
          <p:cNvSpPr/>
          <p:nvPr/>
        </p:nvSpPr>
        <p:spPr>
          <a:xfrm rot="5400000">
            <a:off x="655013" y="-641250"/>
            <a:ext cx="6729300" cy="6729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34"/>
          <p:cNvSpPr/>
          <p:nvPr/>
        </p:nvSpPr>
        <p:spPr>
          <a:xfrm>
            <a:off x="2368463" y="1072200"/>
            <a:ext cx="3302400" cy="3302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2" name="Google Shape;1922;p134"/>
          <p:cNvCxnSpPr>
            <a:stCxn id="1921" idx="6"/>
            <a:endCxn id="1920" idx="0"/>
          </p:cNvCxnSpPr>
          <p:nvPr/>
        </p:nvCxnSpPr>
        <p:spPr>
          <a:xfrm>
            <a:off x="5670863" y="2723400"/>
            <a:ext cx="1713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923" name="Google Shape;1923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122</a:t>
            </a:fld>
            <a:endParaRPr/>
          </a:p>
        </p:txBody>
      </p:sp>
      <p:sp>
        <p:nvSpPr>
          <p:cNvPr id="1924" name="Google Shape;1924;p134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5" name="Google Shape;1925;p134"/>
          <p:cNvSpPr/>
          <p:nvPr/>
        </p:nvSpPr>
        <p:spPr>
          <a:xfrm>
            <a:off x="5840713" y="2415600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margin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6" name="Google Shape;1926;p134"/>
          <p:cNvSpPr/>
          <p:nvPr/>
        </p:nvSpPr>
        <p:spPr>
          <a:xfrm>
            <a:off x="655013" y="-641250"/>
            <a:ext cx="6729300" cy="6729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34"/>
          <p:cNvSpPr/>
          <p:nvPr/>
        </p:nvSpPr>
        <p:spPr>
          <a:xfrm>
            <a:off x="5338213" y="1397188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dist(A, N)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8" name="Google Shape;1928;p134"/>
          <p:cNvSpPr/>
          <p:nvPr/>
        </p:nvSpPr>
        <p:spPr>
          <a:xfrm>
            <a:off x="3836913" y="3317088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dist(A, P)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29" name="Google Shape;1929;p134"/>
          <p:cNvCxnSpPr>
            <a:stCxn id="1930" idx="6"/>
          </p:cNvCxnSpPr>
          <p:nvPr/>
        </p:nvCxnSpPr>
        <p:spPr>
          <a:xfrm>
            <a:off x="4419125" y="2723406"/>
            <a:ext cx="774300" cy="31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1" name="Google Shape;1931;p134"/>
          <p:cNvCxnSpPr>
            <a:stCxn id="1930" idx="6"/>
          </p:cNvCxnSpPr>
          <p:nvPr/>
        </p:nvCxnSpPr>
        <p:spPr>
          <a:xfrm rot="10800000" flipH="1">
            <a:off x="4419125" y="1629006"/>
            <a:ext cx="2346300" cy="109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0" name="Google Shape;1930;p134"/>
          <p:cNvSpPr/>
          <p:nvPr/>
        </p:nvSpPr>
        <p:spPr>
          <a:xfrm>
            <a:off x="3620225" y="231960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2" name="Google Shape;19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781" y="244907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34"/>
          <p:cNvSpPr/>
          <p:nvPr/>
        </p:nvSpPr>
        <p:spPr>
          <a:xfrm>
            <a:off x="6738814" y="1072200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4" name="Google Shape;1934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375" y="1130372"/>
            <a:ext cx="605931" cy="6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134"/>
          <p:cNvSpPr/>
          <p:nvPr/>
        </p:nvSpPr>
        <p:spPr>
          <a:xfrm>
            <a:off x="5167112" y="2817292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6" name="Google Shape;193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731" y="2946844"/>
            <a:ext cx="749793" cy="54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35"/>
          <p:cNvSpPr/>
          <p:nvPr/>
        </p:nvSpPr>
        <p:spPr>
          <a:xfrm rot="5400000">
            <a:off x="655013" y="-641250"/>
            <a:ext cx="6729300" cy="6729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35"/>
          <p:cNvSpPr/>
          <p:nvPr/>
        </p:nvSpPr>
        <p:spPr>
          <a:xfrm>
            <a:off x="2368463" y="1072200"/>
            <a:ext cx="3302400" cy="3302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3" name="Google Shape;1943;p135"/>
          <p:cNvCxnSpPr>
            <a:stCxn id="1942" idx="6"/>
            <a:endCxn id="1941" idx="0"/>
          </p:cNvCxnSpPr>
          <p:nvPr/>
        </p:nvCxnSpPr>
        <p:spPr>
          <a:xfrm>
            <a:off x="5670863" y="2723400"/>
            <a:ext cx="1713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944" name="Google Shape;1944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123</a:t>
            </a:fld>
            <a:endParaRPr/>
          </a:p>
        </p:txBody>
      </p:sp>
      <p:sp>
        <p:nvSpPr>
          <p:cNvPr id="1945" name="Google Shape;1945;p13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triplet loss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6" name="Google Shape;1946;p135"/>
          <p:cNvSpPr/>
          <p:nvPr/>
        </p:nvSpPr>
        <p:spPr>
          <a:xfrm>
            <a:off x="5840713" y="2415600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margin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7" name="Google Shape;1947;p135"/>
          <p:cNvSpPr/>
          <p:nvPr/>
        </p:nvSpPr>
        <p:spPr>
          <a:xfrm>
            <a:off x="655013" y="-641250"/>
            <a:ext cx="6729300" cy="6729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35"/>
          <p:cNvSpPr/>
          <p:nvPr/>
        </p:nvSpPr>
        <p:spPr>
          <a:xfrm>
            <a:off x="5338213" y="1397188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dist(A, N)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9" name="Google Shape;1949;p135"/>
          <p:cNvSpPr/>
          <p:nvPr/>
        </p:nvSpPr>
        <p:spPr>
          <a:xfrm>
            <a:off x="3836913" y="3317088"/>
            <a:ext cx="12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dist(A, P)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50" name="Google Shape;1950;p135"/>
          <p:cNvCxnSpPr>
            <a:stCxn id="1951" idx="6"/>
          </p:cNvCxnSpPr>
          <p:nvPr/>
        </p:nvCxnSpPr>
        <p:spPr>
          <a:xfrm>
            <a:off x="4419125" y="2723406"/>
            <a:ext cx="774300" cy="31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2" name="Google Shape;1952;p135"/>
          <p:cNvCxnSpPr>
            <a:stCxn id="1951" idx="6"/>
          </p:cNvCxnSpPr>
          <p:nvPr/>
        </p:nvCxnSpPr>
        <p:spPr>
          <a:xfrm rot="10800000" flipH="1">
            <a:off x="4419125" y="1629006"/>
            <a:ext cx="2346300" cy="109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1" name="Google Shape;1951;p135"/>
          <p:cNvSpPr/>
          <p:nvPr/>
        </p:nvSpPr>
        <p:spPr>
          <a:xfrm>
            <a:off x="3620225" y="2319606"/>
            <a:ext cx="798900" cy="807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3" name="Google Shape;195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781" y="2449077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35"/>
          <p:cNvSpPr/>
          <p:nvPr/>
        </p:nvSpPr>
        <p:spPr>
          <a:xfrm>
            <a:off x="6738814" y="1072200"/>
            <a:ext cx="798900" cy="80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5" name="Google Shape;195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375" y="1130372"/>
            <a:ext cx="605931" cy="6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135"/>
          <p:cNvSpPr/>
          <p:nvPr/>
        </p:nvSpPr>
        <p:spPr>
          <a:xfrm>
            <a:off x="5167112" y="2817292"/>
            <a:ext cx="798900" cy="80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7" name="Google Shape;195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731" y="2946844"/>
            <a:ext cx="749793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35"/>
          <p:cNvSpPr/>
          <p:nvPr/>
        </p:nvSpPr>
        <p:spPr>
          <a:xfrm>
            <a:off x="1178813" y="4485750"/>
            <a:ext cx="514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triplet loss = max[0, margin + dist(A, P) - dist(A, N)]</a:t>
            </a:r>
            <a:endParaRPr sz="1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3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4" name="Google Shape;1964;p13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65" name="Google Shape;1965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850" y="0"/>
            <a:ext cx="54001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siamese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(топ-10 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0.95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0.93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 по ELMo)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7" name="Google Shape;1967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37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3" name="Google Shape;1973;p137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74" name="Google Shape;19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909" y="0"/>
            <a:ext cx="54060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37"/>
          <p:cNvSpPr txBox="1"/>
          <p:nvPr/>
        </p:nvSpPr>
        <p:spPr>
          <a:xfrm>
            <a:off x="392850" y="214325"/>
            <a:ext cx="37779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siamese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 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0.87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0.86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 по ELMo)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6" name="Google Shape;1976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38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2" name="Google Shape;1982;p138"/>
          <p:cNvPicPr preferRelativeResize="0"/>
          <p:nvPr/>
        </p:nvPicPr>
        <p:blipFill rotWithShape="1">
          <a:blip r:embed="rId3">
            <a:alphaModFix/>
          </a:blip>
          <a:srcRect l="31030" t="4770" r="35469" b="60207"/>
          <a:stretch/>
        </p:blipFill>
        <p:spPr>
          <a:xfrm>
            <a:off x="4544750" y="563775"/>
            <a:ext cx="4599249" cy="45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38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6345700" y="1509400"/>
            <a:ext cx="125301" cy="13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4" name="Google Shape;1984;p138"/>
          <p:cNvCxnSpPr>
            <a:endCxn id="1985" idx="1"/>
          </p:cNvCxnSpPr>
          <p:nvPr/>
        </p:nvCxnSpPr>
        <p:spPr>
          <a:xfrm rot="10800000" flipH="1">
            <a:off x="4617350" y="1580125"/>
            <a:ext cx="1747800" cy="831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6" name="Google Shape;1986;p138"/>
          <p:cNvSpPr txBox="1"/>
          <p:nvPr/>
        </p:nvSpPr>
        <p:spPr>
          <a:xfrm>
            <a:off x="1916325" y="2145750"/>
            <a:ext cx="44154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текст</a:t>
            </a:r>
            <a:r>
              <a:rPr lang="ru" sz="2000"/>
              <a:t> </a:t>
            </a:r>
            <a:r>
              <a:rPr lang="ru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пользователя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126</a:t>
            </a:fld>
            <a:endParaRPr/>
          </a:p>
        </p:txBody>
      </p:sp>
      <p:sp>
        <p:nvSpPr>
          <p:cNvPr id="1988" name="Google Shape;1988;p138"/>
          <p:cNvSpPr txBox="1"/>
          <p:nvPr/>
        </p:nvSpPr>
        <p:spPr>
          <a:xfrm>
            <a:off x="392850" y="214325"/>
            <a:ext cx="8579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Ubuntu"/>
                <a:ea typeface="Ubuntu"/>
                <a:cs typeface="Ubuntu"/>
                <a:sym typeface="Ubuntu"/>
              </a:rPr>
              <a:t>ближайшие соседи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39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94" name="Google Shape;1994;p139"/>
          <p:cNvPicPr preferRelativeResize="0"/>
          <p:nvPr/>
        </p:nvPicPr>
        <p:blipFill rotWithShape="1">
          <a:blip r:embed="rId3">
            <a:alphaModFix/>
          </a:blip>
          <a:srcRect l="31030" t="4770" r="35469" b="60207"/>
          <a:stretch/>
        </p:blipFill>
        <p:spPr>
          <a:xfrm>
            <a:off x="4544750" y="563775"/>
            <a:ext cx="4599249" cy="45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39"/>
          <p:cNvSpPr/>
          <p:nvPr/>
        </p:nvSpPr>
        <p:spPr>
          <a:xfrm>
            <a:off x="5952650" y="1102225"/>
            <a:ext cx="911400" cy="9459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pic>
        <p:nvPicPr>
          <p:cNvPr id="1996" name="Google Shape;1996;p139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6345700" y="1509400"/>
            <a:ext cx="125301" cy="13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7" name="Google Shape;1997;p139"/>
          <p:cNvCxnSpPr>
            <a:endCxn id="1998" idx="1"/>
          </p:cNvCxnSpPr>
          <p:nvPr/>
        </p:nvCxnSpPr>
        <p:spPr>
          <a:xfrm rot="10800000" flipH="1">
            <a:off x="4617350" y="1580125"/>
            <a:ext cx="1747800" cy="831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9" name="Google Shape;1999;p139"/>
          <p:cNvSpPr txBox="1"/>
          <p:nvPr/>
        </p:nvSpPr>
        <p:spPr>
          <a:xfrm>
            <a:off x="1916325" y="2145750"/>
            <a:ext cx="27912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текст</a:t>
            </a:r>
            <a:r>
              <a:rPr lang="ru" sz="2000"/>
              <a:t> </a:t>
            </a:r>
            <a:r>
              <a:rPr lang="ru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пользователя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127</a:t>
            </a:fld>
            <a:endParaRPr/>
          </a:p>
        </p:txBody>
      </p:sp>
      <p:sp>
        <p:nvSpPr>
          <p:cNvPr id="2001" name="Google Shape;2001;p139"/>
          <p:cNvSpPr txBox="1"/>
          <p:nvPr/>
        </p:nvSpPr>
        <p:spPr>
          <a:xfrm>
            <a:off x="392850" y="214325"/>
            <a:ext cx="8579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Ubuntu"/>
                <a:ea typeface="Ubuntu"/>
                <a:cs typeface="Ubuntu"/>
                <a:sym typeface="Ubuntu"/>
              </a:rPr>
              <a:t>ближайшие соседи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40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07" name="Google Shape;2007;p140"/>
          <p:cNvPicPr preferRelativeResize="0"/>
          <p:nvPr/>
        </p:nvPicPr>
        <p:blipFill rotWithShape="1">
          <a:blip r:embed="rId3">
            <a:alphaModFix/>
          </a:blip>
          <a:srcRect l="31030" t="4770" r="35469" b="60207"/>
          <a:stretch/>
        </p:blipFill>
        <p:spPr>
          <a:xfrm>
            <a:off x="4544750" y="563775"/>
            <a:ext cx="4599249" cy="45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6345700" y="1509400"/>
            <a:ext cx="125301" cy="13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9" name="Google Shape;2009;p140"/>
          <p:cNvCxnSpPr>
            <a:stCxn id="2010" idx="2"/>
          </p:cNvCxnSpPr>
          <p:nvPr/>
        </p:nvCxnSpPr>
        <p:spPr>
          <a:xfrm flipH="1">
            <a:off x="3504350" y="1575175"/>
            <a:ext cx="2448300" cy="62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11" name="Google Shape;2011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21275" y="2026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895975" y="2230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97750" y="2361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727925" y="1997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605000" y="2230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770675" y="24569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21275" y="25920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853225" y="18341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479700" y="1997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38138" y="17420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40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654450" y="17651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2164933" y="288605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907508" y="267973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833633" y="242365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544058" y="183288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669358" y="219323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40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741083" y="1964430"/>
            <a:ext cx="125301" cy="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128</a:t>
            </a:fld>
            <a:endParaRPr/>
          </a:p>
        </p:txBody>
      </p:sp>
      <p:sp>
        <p:nvSpPr>
          <p:cNvPr id="2029" name="Google Shape;2029;p140"/>
          <p:cNvSpPr txBox="1"/>
          <p:nvPr/>
        </p:nvSpPr>
        <p:spPr>
          <a:xfrm>
            <a:off x="392850" y="214325"/>
            <a:ext cx="8579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Ubuntu"/>
                <a:ea typeface="Ubuntu"/>
                <a:cs typeface="Ubuntu"/>
                <a:sym typeface="Ubuntu"/>
              </a:rPr>
              <a:t>ближайшие соседи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0" name="Google Shape;2010;p140"/>
          <p:cNvSpPr/>
          <p:nvPr/>
        </p:nvSpPr>
        <p:spPr>
          <a:xfrm>
            <a:off x="5952650" y="1102225"/>
            <a:ext cx="911400" cy="9459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41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35" name="Google Shape;2035;p141"/>
          <p:cNvPicPr preferRelativeResize="0"/>
          <p:nvPr/>
        </p:nvPicPr>
        <p:blipFill rotWithShape="1">
          <a:blip r:embed="rId3">
            <a:alphaModFix/>
          </a:blip>
          <a:srcRect l="31030" t="4770" r="35469" b="60207"/>
          <a:stretch/>
        </p:blipFill>
        <p:spPr>
          <a:xfrm>
            <a:off x="4544750" y="563775"/>
            <a:ext cx="4599249" cy="45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6345700" y="1509400"/>
            <a:ext cx="125301" cy="13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7" name="Google Shape;2037;p141"/>
          <p:cNvCxnSpPr>
            <a:stCxn id="2038" idx="2"/>
          </p:cNvCxnSpPr>
          <p:nvPr/>
        </p:nvCxnSpPr>
        <p:spPr>
          <a:xfrm flipH="1">
            <a:off x="3504350" y="1575175"/>
            <a:ext cx="2448300" cy="62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39" name="Google Shape;2039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21275" y="2026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895975" y="2230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97750" y="2361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727925" y="1997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605000" y="22300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770675" y="24569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21275" y="25920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853225" y="18341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479700" y="199760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3038138" y="174202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41"/>
          <p:cNvPicPr preferRelativeResize="0"/>
          <p:nvPr/>
        </p:nvPicPr>
        <p:blipFill rotWithShape="1">
          <a:blip r:embed="rId3">
            <a:alphaModFix/>
          </a:blip>
          <a:srcRect l="56002" t="24397" r="43084" b="74596"/>
          <a:stretch/>
        </p:blipFill>
        <p:spPr>
          <a:xfrm>
            <a:off x="2654450" y="176515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2164933" y="288605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907508" y="267973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833633" y="2423655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544058" y="183288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669358" y="2193230"/>
            <a:ext cx="125301" cy="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41"/>
          <p:cNvPicPr preferRelativeResize="0"/>
          <p:nvPr/>
        </p:nvPicPr>
        <p:blipFill rotWithShape="1">
          <a:blip r:embed="rId3">
            <a:alphaModFix/>
          </a:blip>
          <a:srcRect l="39764" t="24452" r="59323" b="74541"/>
          <a:stretch/>
        </p:blipFill>
        <p:spPr>
          <a:xfrm>
            <a:off x="1741083" y="1964430"/>
            <a:ext cx="125301" cy="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41"/>
          <p:cNvSpPr/>
          <p:nvPr/>
        </p:nvSpPr>
        <p:spPr>
          <a:xfrm>
            <a:off x="2315877" y="1608300"/>
            <a:ext cx="1200000" cy="12450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  <p:sp>
        <p:nvSpPr>
          <p:cNvPr id="2057" name="Google Shape;2057;p141"/>
          <p:cNvSpPr txBox="1"/>
          <p:nvPr/>
        </p:nvSpPr>
        <p:spPr>
          <a:xfrm>
            <a:off x="1437725" y="3158000"/>
            <a:ext cx="31071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выбрали частый класс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129</a:t>
            </a:fld>
            <a:endParaRPr/>
          </a:p>
        </p:txBody>
      </p:sp>
      <p:sp>
        <p:nvSpPr>
          <p:cNvPr id="2059" name="Google Shape;2059;p141"/>
          <p:cNvSpPr txBox="1"/>
          <p:nvPr/>
        </p:nvSpPr>
        <p:spPr>
          <a:xfrm>
            <a:off x="392850" y="214325"/>
            <a:ext cx="8579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Ubuntu"/>
                <a:ea typeface="Ubuntu"/>
                <a:cs typeface="Ubuntu"/>
                <a:sym typeface="Ubuntu"/>
              </a:rPr>
              <a:t>ближайшие соседи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8" name="Google Shape;2038;p141"/>
          <p:cNvSpPr/>
          <p:nvPr/>
        </p:nvSpPr>
        <p:spPr>
          <a:xfrm>
            <a:off x="5952650" y="1102225"/>
            <a:ext cx="911400" cy="9459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39285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как оценить качество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2800700" y="1838825"/>
            <a:ext cx="30525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sz="100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42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5" name="Google Shape;2065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130</a:t>
            </a:fld>
            <a:endParaRPr/>
          </a:p>
        </p:txBody>
      </p:sp>
      <p:graphicFrame>
        <p:nvGraphicFramePr>
          <p:cNvPr id="2066" name="Google Shape;2066;p142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67" name="Google Shape;206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43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4" name="Google Shape;2084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131</a:t>
            </a:fld>
            <a:endParaRPr/>
          </a:p>
        </p:txBody>
      </p:sp>
      <p:graphicFrame>
        <p:nvGraphicFramePr>
          <p:cNvPr id="2085" name="Google Shape;2085;p143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для MVP</a:t>
                      </a:r>
                      <a:endParaRPr sz="180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лучше не надо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вам не понравится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86" name="Google Shape;20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44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3" name="Google Shape;2103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132</a:t>
            </a:fld>
            <a:endParaRPr/>
          </a:p>
        </p:txBody>
      </p:sp>
      <p:graphicFrame>
        <p:nvGraphicFramePr>
          <p:cNvPr id="2104" name="Google Shape;2104;p144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для MVP</a:t>
                      </a:r>
                      <a:endParaRPr sz="180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лучше не надо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вам не понравится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хм 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0.92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0.85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05" name="Google Shape;210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5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2" name="Google Shape;2122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133</a:t>
            </a:fld>
            <a:endParaRPr/>
          </a:p>
        </p:txBody>
      </p:sp>
      <p:graphicFrame>
        <p:nvGraphicFramePr>
          <p:cNvPr id="2123" name="Google Shape;2123;p145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для MVP</a:t>
                      </a:r>
                      <a:endParaRPr sz="180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лучше не надо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вам не понравится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хм 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0.92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0.85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зачем?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0.82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24" name="Google Shape;212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46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1" name="Google Shape;2141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134</a:t>
            </a:fld>
            <a:endParaRPr/>
          </a:p>
        </p:txBody>
      </p:sp>
      <p:graphicFrame>
        <p:nvGraphicFramePr>
          <p:cNvPr id="2142" name="Google Shape;2142;p146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для MVP</a:t>
                      </a:r>
                      <a:endParaRPr sz="180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лучше не надо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вам не понравится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хм 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0.92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0.85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зачем?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0.82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зачем??</a:t>
                      </a:r>
                      <a:endParaRPr sz="1800" b="1">
                        <a:solidFill>
                          <a:srgbClr val="EA9999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0.93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43" name="Google Shape;214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47"/>
          <p:cNvSpPr txBox="1"/>
          <p:nvPr/>
        </p:nvSpPr>
        <p:spPr>
          <a:xfrm>
            <a:off x="392850" y="290525"/>
            <a:ext cx="83583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подводим итоги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0" name="Google Shape;2160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135</a:t>
            </a:fld>
            <a:endParaRPr/>
          </a:p>
        </p:txBody>
      </p:sp>
      <p:graphicFrame>
        <p:nvGraphicFramePr>
          <p:cNvPr id="2161" name="Google Shape;2161;p147"/>
          <p:cNvGraphicFramePr/>
          <p:nvPr/>
        </p:nvGraphicFramePr>
        <p:xfrm>
          <a:off x="111163" y="1241675"/>
          <a:ext cx="8921675" cy="344126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27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~2-5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~10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разная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~30 интентов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похожая лексика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шаблоны, словари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для MVP</a:t>
                      </a:r>
                      <a:endParaRPr sz="180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лучше не надо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вам не понравится</a:t>
                      </a:r>
                      <a:endParaRPr sz="1800"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хм 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0.92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0.85</a:t>
                      </a:r>
                      <a:endParaRPr sz="1800"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ML + fasttext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зачем?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0.82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ELMO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зачем??</a:t>
                      </a:r>
                      <a:endParaRPr sz="1800" b="1">
                        <a:solidFill>
                          <a:srgbClr val="EA9999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0.93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siamese</a:t>
                      </a:r>
                      <a:endParaRPr sz="1800"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серьезно???</a:t>
                      </a:r>
                      <a:endParaRPr sz="1800" b="1">
                        <a:solidFill>
                          <a:srgbClr val="EA9999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0.95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0.87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62" name="Google Shape;216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3632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28630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34062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88" y="3828600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8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38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00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63" y="4316575"/>
            <a:ext cx="297974" cy="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48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9" name="Google Shape;2179;p148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80" name="Google Shape;218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98" y="0"/>
            <a:ext cx="5318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48"/>
          <p:cNvSpPr txBox="1"/>
          <p:nvPr/>
        </p:nvSpPr>
        <p:spPr>
          <a:xfrm>
            <a:off x="392850" y="214325"/>
            <a:ext cx="33270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tf-idf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0.85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2" name="Google Shape;2182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136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49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8" name="Google Shape;2188;p149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89" name="Google Shape;218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253" y="0"/>
            <a:ext cx="5359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49"/>
          <p:cNvSpPr txBox="1"/>
          <p:nvPr/>
        </p:nvSpPr>
        <p:spPr>
          <a:xfrm>
            <a:off x="392850" y="214325"/>
            <a:ext cx="3538500" cy="4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ELMo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0.86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0.85</a:t>
            </a: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 tf-idf)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1" name="Google Shape;2191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137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0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7" name="Google Shape;2197;p150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98" name="Google Shape;219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909" y="0"/>
            <a:ext cx="54060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50"/>
          <p:cNvSpPr txBox="1"/>
          <p:nvPr/>
        </p:nvSpPr>
        <p:spPr>
          <a:xfrm>
            <a:off x="392850" y="214325"/>
            <a:ext cx="37779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siamese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0.87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0.86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 по ELMo)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0" name="Google Shape;2200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138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50" y="0"/>
            <a:ext cx="53376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139</a:t>
            </a:fld>
            <a:endParaRPr/>
          </a:p>
        </p:txBody>
      </p:sp>
      <p:sp>
        <p:nvSpPr>
          <p:cNvPr id="2207" name="Google Shape;2207;p151"/>
          <p:cNvSpPr txBox="1"/>
          <p:nvPr/>
        </p:nvSpPr>
        <p:spPr>
          <a:xfrm>
            <a:off x="392850" y="214325"/>
            <a:ext cx="4113300" cy="3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в 2019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0.89</a:t>
            </a:r>
            <a:endParaRPr sz="2400" b="1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0.87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 c siamese)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выборка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1215625" y="16654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реальные данные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52"/>
          <p:cNvSpPr/>
          <p:nvPr/>
        </p:nvSpPr>
        <p:spPr>
          <a:xfrm>
            <a:off x="3408875" y="4580500"/>
            <a:ext cx="2248500" cy="563100"/>
          </a:xfrm>
          <a:prstGeom prst="rect">
            <a:avLst/>
          </a:prstGeom>
          <a:solidFill>
            <a:srgbClr val="FFDD2D"/>
          </a:solidFill>
          <a:ln w="9525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140</a:t>
            </a:fld>
            <a:endParaRPr/>
          </a:p>
        </p:txBody>
      </p:sp>
      <p:pic>
        <p:nvPicPr>
          <p:cNvPr id="2214" name="Google Shape;2214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277" y="4694698"/>
            <a:ext cx="1810803" cy="33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2"/>
          <p:cNvSpPr txBox="1"/>
          <p:nvPr/>
        </p:nvSpPr>
        <p:spPr>
          <a:xfrm>
            <a:off x="3185800" y="3237700"/>
            <a:ext cx="2543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Блинов Влад</a:t>
            </a: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Баранова Лера</a:t>
            </a: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16" name="Google Shape;2216;p152"/>
          <p:cNvPicPr preferRelativeResize="0"/>
          <p:nvPr/>
        </p:nvPicPr>
        <p:blipFill rotWithShape="1">
          <a:blip r:embed="rId4">
            <a:alphaModFix/>
          </a:blip>
          <a:srcRect b="1690"/>
          <a:stretch/>
        </p:blipFill>
        <p:spPr>
          <a:xfrm>
            <a:off x="0" y="0"/>
            <a:ext cx="3212999" cy="29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52"/>
          <p:cNvPicPr preferRelativeResize="0"/>
          <p:nvPr/>
        </p:nvPicPr>
        <p:blipFill rotWithShape="1">
          <a:blip r:embed="rId4">
            <a:alphaModFix/>
          </a:blip>
          <a:srcRect b="1690"/>
          <a:stretch/>
        </p:blipFill>
        <p:spPr>
          <a:xfrm>
            <a:off x="5755150" y="0"/>
            <a:ext cx="3388850" cy="307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52"/>
          <p:cNvPicPr preferRelativeResize="0"/>
          <p:nvPr/>
        </p:nvPicPr>
        <p:blipFill rotWithShape="1">
          <a:blip r:embed="rId4">
            <a:alphaModFix/>
          </a:blip>
          <a:srcRect b="26723"/>
          <a:stretch/>
        </p:blipFill>
        <p:spPr>
          <a:xfrm>
            <a:off x="20975" y="2968397"/>
            <a:ext cx="3212999" cy="2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52"/>
          <p:cNvPicPr preferRelativeResize="0"/>
          <p:nvPr/>
        </p:nvPicPr>
        <p:blipFill rotWithShape="1">
          <a:blip r:embed="rId4">
            <a:alphaModFix/>
          </a:blip>
          <a:srcRect b="26723"/>
          <a:stretch/>
        </p:blipFill>
        <p:spPr>
          <a:xfrm>
            <a:off x="5931000" y="2968397"/>
            <a:ext cx="3212999" cy="2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850" y="106600"/>
            <a:ext cx="2595301" cy="25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выборка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215625" y="16654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реальные данные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3754575" y="2718475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 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3547575" y="3209525"/>
            <a:ext cx="227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&gt; 30 тысяч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размеченных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текстов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выборка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215625" y="16654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реальные данные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754575" y="2718475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 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3547575" y="3209525"/>
            <a:ext cx="227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&gt; 30 тысяч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размеченных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текстов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6001250" y="1322875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6454225" y="1909350"/>
            <a:ext cx="10950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&gt;170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интентов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/>
        </p:nvSpPr>
        <p:spPr>
          <a:xfrm>
            <a:off x="39285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бинарная классификация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2962825" y="1188725"/>
            <a:ext cx="3025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negative / positive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975" y="2997125"/>
            <a:ext cx="2226875" cy="15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00" y="2573538"/>
            <a:ext cx="2569975" cy="256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9"/>
          <p:cNvCxnSpPr/>
          <p:nvPr/>
        </p:nvCxnSpPr>
        <p:spPr>
          <a:xfrm>
            <a:off x="4970675" y="1826975"/>
            <a:ext cx="1539000" cy="1160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9"/>
          <p:cNvSpPr txBox="1"/>
          <p:nvPr/>
        </p:nvSpPr>
        <p:spPr>
          <a:xfrm>
            <a:off x="5365050" y="2286450"/>
            <a:ext cx="3025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3C47D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2400" b="1">
              <a:solidFill>
                <a:srgbClr val="93C47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0" name="Google Shape;220;p29"/>
          <p:cNvCxnSpPr/>
          <p:nvPr/>
        </p:nvCxnSpPr>
        <p:spPr>
          <a:xfrm flipH="1">
            <a:off x="2650125" y="1831175"/>
            <a:ext cx="1497600" cy="1152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9"/>
          <p:cNvSpPr txBox="1"/>
          <p:nvPr/>
        </p:nvSpPr>
        <p:spPr>
          <a:xfrm>
            <a:off x="875950" y="2323650"/>
            <a:ext cx="3025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DD7E6B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sz="2400" b="1">
              <a:solidFill>
                <a:srgbClr val="DD7E6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/>
        </p:nvSpPr>
        <p:spPr>
          <a:xfrm>
            <a:off x="222500" y="241125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rue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ositive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sp>
        <p:nvSpPr>
          <p:cNvPr id="228" name="Google Shape;228;p30"/>
          <p:cNvSpPr/>
          <p:nvPr/>
        </p:nvSpPr>
        <p:spPr>
          <a:xfrm rot="-5400000">
            <a:off x="3235325" y="1345300"/>
            <a:ext cx="2739300" cy="29553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3714700" y="1964550"/>
            <a:ext cx="900300" cy="166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30"/>
          <p:cNvCxnSpPr/>
          <p:nvPr/>
        </p:nvCxnSpPr>
        <p:spPr>
          <a:xfrm>
            <a:off x="4604875" y="1453150"/>
            <a:ext cx="0" cy="273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5" y="1742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950" y="2235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11" y="3250819"/>
            <a:ext cx="644925" cy="4533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4993950" y="2024213"/>
            <a:ext cx="40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правильно предсказан позитивный класс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2750875" y="26690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 rot="5400000">
            <a:off x="3235325" y="1345300"/>
            <a:ext cx="2739300" cy="2955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EA999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4604875" y="2040650"/>
            <a:ext cx="900300" cy="166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rue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N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egatives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" name="Google Shape;24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244" name="Google Shape;244;p31"/>
          <p:cNvSpPr/>
          <p:nvPr/>
        </p:nvSpPr>
        <p:spPr>
          <a:xfrm rot="-5400000">
            <a:off x="3235325" y="1345300"/>
            <a:ext cx="2739300" cy="29553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714700" y="1964550"/>
            <a:ext cx="900300" cy="166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6" name="Google Shape;246;p31"/>
          <p:cNvCxnSpPr/>
          <p:nvPr/>
        </p:nvCxnSpPr>
        <p:spPr>
          <a:xfrm>
            <a:off x="4604875" y="1453150"/>
            <a:ext cx="0" cy="273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1"/>
          <p:cNvSpPr/>
          <p:nvPr/>
        </p:nvSpPr>
        <p:spPr>
          <a:xfrm>
            <a:off x="2750875" y="26690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5" y="1742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950" y="2235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11" y="3250819"/>
            <a:ext cx="644925" cy="45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63" y="1923350"/>
            <a:ext cx="70525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46800" y="2976850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1"/>
          <p:cNvCxnSpPr/>
          <p:nvPr/>
        </p:nvCxnSpPr>
        <p:spPr>
          <a:xfrm flipH="1">
            <a:off x="6143725" y="2070375"/>
            <a:ext cx="983100" cy="1085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31"/>
          <p:cNvSpPr/>
          <p:nvPr/>
        </p:nvSpPr>
        <p:spPr>
          <a:xfrm>
            <a:off x="5227300" y="948375"/>
            <a:ext cx="40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правильно предсказан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негативный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класс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217500" y="26729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TN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" name="Google Shape;256;p31"/>
          <p:cNvCxnSpPr/>
          <p:nvPr/>
        </p:nvCxnSpPr>
        <p:spPr>
          <a:xfrm flipH="1">
            <a:off x="4608700" y="1473100"/>
            <a:ext cx="8100" cy="2707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288" y="31554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42875" y="4714800"/>
            <a:ext cx="1678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9550" y="152400"/>
            <a:ext cx="76479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зачем чат-бот?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5660"/>
          <a:stretch/>
        </p:blipFill>
        <p:spPr>
          <a:xfrm>
            <a:off x="6494625" y="0"/>
            <a:ext cx="2649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59550" y="1355200"/>
            <a:ext cx="1857300" cy="18126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E0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миллионы клиентов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>
            <a:off x="2485463" y="1124750"/>
            <a:ext cx="2119500" cy="34953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alse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ositive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265" name="Google Shape;265;p32"/>
          <p:cNvSpPr/>
          <p:nvPr/>
        </p:nvSpPr>
        <p:spPr>
          <a:xfrm rot="5400000">
            <a:off x="3235325" y="1345300"/>
            <a:ext cx="2739300" cy="2955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EA999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 rot="-5400000">
            <a:off x="3235325" y="1345300"/>
            <a:ext cx="2739300" cy="29553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3714700" y="1964550"/>
            <a:ext cx="900300" cy="166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32"/>
          <p:cNvCxnSpPr/>
          <p:nvPr/>
        </p:nvCxnSpPr>
        <p:spPr>
          <a:xfrm>
            <a:off x="4604875" y="1453150"/>
            <a:ext cx="0" cy="273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2"/>
          <p:cNvSpPr/>
          <p:nvPr/>
        </p:nvSpPr>
        <p:spPr>
          <a:xfrm>
            <a:off x="4615000" y="2040650"/>
            <a:ext cx="900300" cy="166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5" y="1742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950" y="2235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11" y="3250819"/>
            <a:ext cx="644925" cy="45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63" y="1923350"/>
            <a:ext cx="70525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46800" y="29768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288" y="31554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373" y="1802450"/>
            <a:ext cx="559951" cy="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692425" y="38266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38" y="3978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18400" y="26286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>
            <a:off x="2337350" y="1188025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FP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2750875" y="26690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4217500" y="26729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TN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3" name="Google Shape;283;p32"/>
          <p:cNvCxnSpPr/>
          <p:nvPr/>
        </p:nvCxnSpPr>
        <p:spPr>
          <a:xfrm flipH="1">
            <a:off x="4608700" y="1473100"/>
            <a:ext cx="8100" cy="2707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2"/>
          <p:cNvCxnSpPr/>
          <p:nvPr/>
        </p:nvCxnSpPr>
        <p:spPr>
          <a:xfrm rot="10800000" flipH="1">
            <a:off x="778773" y="2115135"/>
            <a:ext cx="1624200" cy="543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32"/>
          <p:cNvSpPr/>
          <p:nvPr/>
        </p:nvSpPr>
        <p:spPr>
          <a:xfrm>
            <a:off x="-18525" y="2658400"/>
            <a:ext cx="2355900" cy="17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ошибка в предсказании позитивного класса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4604888" y="1124750"/>
            <a:ext cx="2119500" cy="34953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2485463" y="1124750"/>
            <a:ext cx="2119500" cy="34953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alse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N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egative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sp>
        <p:nvSpPr>
          <p:cNvPr id="294" name="Google Shape;294;p33"/>
          <p:cNvSpPr/>
          <p:nvPr/>
        </p:nvSpPr>
        <p:spPr>
          <a:xfrm rot="5400000">
            <a:off x="3235325" y="1345300"/>
            <a:ext cx="2739300" cy="2955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EA999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/>
          <p:nvPr/>
        </p:nvSpPr>
        <p:spPr>
          <a:xfrm rot="-5400000">
            <a:off x="3235325" y="1345300"/>
            <a:ext cx="2739300" cy="29553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3714700" y="1964550"/>
            <a:ext cx="900300" cy="166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7" name="Google Shape;297;p33"/>
          <p:cNvCxnSpPr/>
          <p:nvPr/>
        </p:nvCxnSpPr>
        <p:spPr>
          <a:xfrm>
            <a:off x="4604875" y="1453150"/>
            <a:ext cx="0" cy="2739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/>
          <p:nvPr/>
        </p:nvSpPr>
        <p:spPr>
          <a:xfrm>
            <a:off x="4615000" y="2040650"/>
            <a:ext cx="900300" cy="166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5" y="1742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950" y="2235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11" y="3250819"/>
            <a:ext cx="644925" cy="45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63" y="1923350"/>
            <a:ext cx="70525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46800" y="29768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288" y="31554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373" y="1802450"/>
            <a:ext cx="559951" cy="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692425" y="38266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38" y="3978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18400" y="26286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/>
          <p:nvPr/>
        </p:nvSpPr>
        <p:spPr>
          <a:xfrm>
            <a:off x="4646800" y="1188025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FN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425" y="174200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26575" y="405567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850" y="3155450"/>
            <a:ext cx="559938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3"/>
          <p:cNvCxnSpPr/>
          <p:nvPr/>
        </p:nvCxnSpPr>
        <p:spPr>
          <a:xfrm rot="10800000">
            <a:off x="6822323" y="2370210"/>
            <a:ext cx="738000" cy="520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3"/>
          <p:cNvSpPr/>
          <p:nvPr/>
        </p:nvSpPr>
        <p:spPr>
          <a:xfrm>
            <a:off x="6763025" y="2890675"/>
            <a:ext cx="2355900" cy="17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ошибка в предсказании негативного класса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2337350" y="1188025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FP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2750875" y="26690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4217500" y="2672950"/>
            <a:ext cx="211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TN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8" name="Google Shape;318;p33"/>
          <p:cNvCxnSpPr/>
          <p:nvPr/>
        </p:nvCxnSpPr>
        <p:spPr>
          <a:xfrm flipH="1">
            <a:off x="4608700" y="1473100"/>
            <a:ext cx="8100" cy="2707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precision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sp>
        <p:nvSpPr>
          <p:cNvPr id="325" name="Google Shape;325;p34"/>
          <p:cNvSpPr/>
          <p:nvPr/>
        </p:nvSpPr>
        <p:spPr>
          <a:xfrm rot="-5400000">
            <a:off x="3168551" y="1148057"/>
            <a:ext cx="1321800" cy="14256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3400016" y="1446862"/>
            <a:ext cx="434400" cy="802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34"/>
          <p:cNvCxnSpPr/>
          <p:nvPr/>
        </p:nvCxnSpPr>
        <p:spPr>
          <a:xfrm>
            <a:off x="3829460" y="1200144"/>
            <a:ext cx="0" cy="132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8" name="Google Shape;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85" y="1339496"/>
            <a:ext cx="270128" cy="1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11991" y="1577338"/>
            <a:ext cx="270128" cy="1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29" y="2067407"/>
            <a:ext cx="311130" cy="21870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/>
          <p:nvPr/>
        </p:nvSpPr>
        <p:spPr>
          <a:xfrm>
            <a:off x="4747075" y="2061441"/>
            <a:ext cx="38118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угаданные старки ко всем предсказанным старкам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3116643" y="1694708"/>
            <a:ext cx="800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" name="Google Shape;333;p34"/>
          <p:cNvCxnSpPr/>
          <p:nvPr/>
        </p:nvCxnSpPr>
        <p:spPr>
          <a:xfrm>
            <a:off x="2298975" y="2724000"/>
            <a:ext cx="234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4"/>
          <p:cNvSpPr/>
          <p:nvPr/>
        </p:nvSpPr>
        <p:spPr>
          <a:xfrm>
            <a:off x="2853059" y="2815400"/>
            <a:ext cx="1022700" cy="16863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/>
          <p:nvPr/>
        </p:nvSpPr>
        <p:spPr>
          <a:xfrm rot="-5400000">
            <a:off x="3214785" y="2921690"/>
            <a:ext cx="1321800" cy="14259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3446122" y="3220577"/>
            <a:ext cx="434400" cy="802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899" y="3113204"/>
            <a:ext cx="270150" cy="1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58081" y="3351061"/>
            <a:ext cx="270150" cy="1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636" y="3841161"/>
            <a:ext cx="311153" cy="21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578" y="3142369"/>
            <a:ext cx="270157" cy="27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52910" y="4118969"/>
            <a:ext cx="264729" cy="26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357" y="4192063"/>
            <a:ext cx="264729" cy="26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68949" y="3540960"/>
            <a:ext cx="264729" cy="26473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2853050" y="2786298"/>
            <a:ext cx="859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latin typeface="Ubuntu"/>
                <a:ea typeface="Ubuntu"/>
                <a:cs typeface="Ubuntu"/>
                <a:sym typeface="Ubuntu"/>
              </a:rPr>
              <a:t>FP</a:t>
            </a:r>
            <a:endParaRPr sz="18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3256092" y="3489187"/>
            <a:ext cx="648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" name="Google Shape;346;p34"/>
          <p:cNvCxnSpPr/>
          <p:nvPr/>
        </p:nvCxnSpPr>
        <p:spPr>
          <a:xfrm>
            <a:off x="3875685" y="3012419"/>
            <a:ext cx="0" cy="132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recall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4017054" y="4343222"/>
            <a:ext cx="2481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sp>
        <p:nvSpPr>
          <p:cNvPr id="353" name="Google Shape;353;p35"/>
          <p:cNvSpPr/>
          <p:nvPr/>
        </p:nvSpPr>
        <p:spPr>
          <a:xfrm rot="-5400000">
            <a:off x="3168551" y="1148057"/>
            <a:ext cx="1321800" cy="14256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5"/>
          <p:cNvSpPr/>
          <p:nvPr/>
        </p:nvSpPr>
        <p:spPr>
          <a:xfrm>
            <a:off x="3400016" y="1446862"/>
            <a:ext cx="434400" cy="802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35"/>
          <p:cNvCxnSpPr/>
          <p:nvPr/>
        </p:nvCxnSpPr>
        <p:spPr>
          <a:xfrm>
            <a:off x="3829460" y="1200144"/>
            <a:ext cx="0" cy="132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85" y="1339496"/>
            <a:ext cx="270128" cy="1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11991" y="1577338"/>
            <a:ext cx="270128" cy="1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29" y="2067407"/>
            <a:ext cx="311130" cy="21870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/>
          <p:nvPr/>
        </p:nvSpPr>
        <p:spPr>
          <a:xfrm>
            <a:off x="4921200" y="2061441"/>
            <a:ext cx="38118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угаданные старки ко всем старкам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" name="Google Shape;360;p35"/>
          <p:cNvCxnSpPr/>
          <p:nvPr/>
        </p:nvCxnSpPr>
        <p:spPr>
          <a:xfrm>
            <a:off x="2298975" y="2724000"/>
            <a:ext cx="234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5"/>
          <p:cNvSpPr/>
          <p:nvPr/>
        </p:nvSpPr>
        <p:spPr>
          <a:xfrm>
            <a:off x="3158244" y="2908688"/>
            <a:ext cx="957600" cy="15795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3371066" y="2824125"/>
            <a:ext cx="6582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latin typeface="Ubuntu"/>
                <a:ea typeface="Ubuntu"/>
                <a:cs typeface="Ubuntu"/>
                <a:sym typeface="Ubuntu"/>
              </a:rPr>
              <a:t>FN</a:t>
            </a:r>
            <a:endParaRPr sz="18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846" y="3187579"/>
            <a:ext cx="253000" cy="1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29510" y="4232963"/>
            <a:ext cx="253000" cy="1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148" y="3826216"/>
            <a:ext cx="253000" cy="1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/>
          <p:nvPr/>
        </p:nvSpPr>
        <p:spPr>
          <a:xfrm rot="5400000" flipH="1">
            <a:off x="2560465" y="3055502"/>
            <a:ext cx="1203000" cy="1297500"/>
          </a:xfrm>
          <a:prstGeom prst="blockArc">
            <a:avLst>
              <a:gd name="adj1" fmla="val 10800241"/>
              <a:gd name="adj2" fmla="val 0"/>
              <a:gd name="adj3" fmla="val 25000"/>
            </a:avLst>
          </a:prstGeom>
          <a:solidFill>
            <a:srgbClr val="93C47D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5"/>
          <p:cNvSpPr/>
          <p:nvPr/>
        </p:nvSpPr>
        <p:spPr>
          <a:xfrm flipH="1">
            <a:off x="3157387" y="3327361"/>
            <a:ext cx="395400" cy="73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35"/>
          <p:cNvCxnSpPr/>
          <p:nvPr/>
        </p:nvCxnSpPr>
        <p:spPr>
          <a:xfrm>
            <a:off x="3152920" y="3091005"/>
            <a:ext cx="0" cy="1203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03350" y="3229634"/>
            <a:ext cx="245881" cy="1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054" y="3446122"/>
            <a:ext cx="245881" cy="1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47272" y="3892193"/>
            <a:ext cx="283202" cy="19906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/>
          <p:nvPr/>
        </p:nvSpPr>
        <p:spPr>
          <a:xfrm flipH="1">
            <a:off x="3081723" y="3513861"/>
            <a:ext cx="7290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3116643" y="1694708"/>
            <a:ext cx="800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TP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/>
        </p:nvSpPr>
        <p:spPr>
          <a:xfrm>
            <a:off x="411000" y="214200"/>
            <a:ext cx="83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F1-score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p36"/>
          <p:cNvCxnSpPr/>
          <p:nvPr/>
        </p:nvCxnSpPr>
        <p:spPr>
          <a:xfrm rot="10800000" flipH="1">
            <a:off x="2927025" y="2559425"/>
            <a:ext cx="4188300" cy="3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6"/>
          <p:cNvSpPr/>
          <p:nvPr/>
        </p:nvSpPr>
        <p:spPr>
          <a:xfrm>
            <a:off x="2139825" y="2220050"/>
            <a:ext cx="787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" sz="3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∙ </a:t>
            </a: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3035987" y="1905325"/>
            <a:ext cx="2390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precision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4952175" y="1905325"/>
            <a:ext cx="787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3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∙</a:t>
            </a: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5489587" y="1905325"/>
            <a:ext cx="2390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recall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3035975" y="2563025"/>
            <a:ext cx="2390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precision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5181385" y="2559425"/>
            <a:ext cx="628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+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5535012" y="2563025"/>
            <a:ext cx="15801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recall  </a:t>
            </a:r>
            <a:endParaRPr sz="36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graphicFrame>
        <p:nvGraphicFramePr>
          <p:cNvPr id="392" name="Google Shape;392;p37"/>
          <p:cNvGraphicFramePr/>
          <p:nvPr/>
        </p:nvGraphicFramePr>
        <p:xfrm>
          <a:off x="703550" y="1869225"/>
          <a:ext cx="7736900" cy="201159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9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precision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recall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закрыть карту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0.23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0.36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остальное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0.97 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0.99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0.98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3" name="Google Shape;393;p37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классификация на словаре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8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400" name="Google Shape;400;p38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01" name="Google Shape;401;p38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нужна выборка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данных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02" name="Google Shape;40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39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411" name="Google Shape;411;p39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12" name="Google Shape;412;p39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нужна выборка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данных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13" name="Google Shape;41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3537" y="2343543"/>
            <a:ext cx="3131082" cy="3131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40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423" name="Google Shape;423;p40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24" name="Google Shape;424;p40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нужна выборка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данных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0"/>
          <p:cNvGrpSpPr/>
          <p:nvPr/>
        </p:nvGrpSpPr>
        <p:grpSpPr>
          <a:xfrm>
            <a:off x="1970550" y="2802838"/>
            <a:ext cx="1857300" cy="1825150"/>
            <a:chOff x="1085300" y="3191488"/>
            <a:chExt cx="1857300" cy="1825150"/>
          </a:xfrm>
        </p:grpSpPr>
        <p:sp>
          <p:nvSpPr>
            <p:cNvPr id="428" name="Google Shape;428;p40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29" name="Google Shape;429;p40"/>
            <p:cNvSpPr txBox="1"/>
            <p:nvPr/>
          </p:nvSpPr>
          <p:spPr>
            <a:xfrm>
              <a:off x="1204400" y="38325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высокая точность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30" name="Google Shape;430;p40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41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437" name="Google Shape;437;p41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38" name="Google Shape;438;p41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нужна выборка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данных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780" y="1035330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1"/>
          <p:cNvGrpSpPr/>
          <p:nvPr/>
        </p:nvGrpSpPr>
        <p:grpSpPr>
          <a:xfrm>
            <a:off x="1970550" y="2802838"/>
            <a:ext cx="1857300" cy="1825150"/>
            <a:chOff x="1085300" y="3191488"/>
            <a:chExt cx="1857300" cy="1825150"/>
          </a:xfrm>
        </p:grpSpPr>
        <p:sp>
          <p:nvSpPr>
            <p:cNvPr id="443" name="Google Shape;443;p41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44" name="Google Shape;444;p41"/>
            <p:cNvSpPr txBox="1"/>
            <p:nvPr/>
          </p:nvSpPr>
          <p:spPr>
            <a:xfrm>
              <a:off x="1204400" y="38325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высокая точность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45" name="Google Shape;445;p41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>
            <a:off x="5088625" y="1215200"/>
            <a:ext cx="1857300" cy="1812600"/>
            <a:chOff x="490075" y="1260075"/>
            <a:chExt cx="1857300" cy="1812600"/>
          </a:xfrm>
        </p:grpSpPr>
        <p:sp>
          <p:nvSpPr>
            <p:cNvPr id="447" name="Google Shape;447;p41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48" name="Google Shape;448;p41"/>
            <p:cNvSpPr txBox="1"/>
            <p:nvPr/>
          </p:nvSpPr>
          <p:spPr>
            <a:xfrm>
              <a:off x="606013" y="1656725"/>
              <a:ext cx="1625400" cy="12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 нужно подобрать хорошие словари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42875" y="4714800"/>
            <a:ext cx="1678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5660"/>
          <a:stretch/>
        </p:blipFill>
        <p:spPr>
          <a:xfrm>
            <a:off x="6494625" y="0"/>
            <a:ext cx="2649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59550" y="1355200"/>
            <a:ext cx="1857300" cy="18126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E0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миллионы клиентов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2289813" y="2569325"/>
            <a:ext cx="1857300" cy="1835925"/>
            <a:chOff x="2289813" y="2569325"/>
            <a:chExt cx="1857300" cy="1835925"/>
          </a:xfrm>
        </p:grpSpPr>
        <p:sp>
          <p:nvSpPr>
            <p:cNvPr id="78" name="Google Shape;78;p15"/>
            <p:cNvSpPr/>
            <p:nvPr/>
          </p:nvSpPr>
          <p:spPr>
            <a:xfrm>
              <a:off x="2289813" y="2569325"/>
              <a:ext cx="1857300" cy="1812600"/>
            </a:xfrm>
            <a:prstGeom prst="ellipse">
              <a:avLst/>
            </a:prstGeom>
            <a:solidFill>
              <a:srgbClr val="FFDD2D"/>
            </a:solidFill>
            <a:ln w="9525" cap="flat" cmpd="sng">
              <a:solidFill>
                <a:srgbClr val="FFE0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532800" y="3033950"/>
              <a:ext cx="1371300" cy="13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тысячи сотрудников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на линии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59550" y="152400"/>
            <a:ext cx="76479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зачем чат-бот?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2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455" name="Google Shape;455;p42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56" name="Google Shape;456;p42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нужна выборка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данных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57" name="Google Shape;45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pic>
        <p:nvPicPr>
          <p:cNvPr id="458" name="Google Shape;45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780" y="1035330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42"/>
          <p:cNvGrpSpPr/>
          <p:nvPr/>
        </p:nvGrpSpPr>
        <p:grpSpPr>
          <a:xfrm>
            <a:off x="1970550" y="2802838"/>
            <a:ext cx="1857300" cy="1825150"/>
            <a:chOff x="1085300" y="3191488"/>
            <a:chExt cx="1857300" cy="1825150"/>
          </a:xfrm>
        </p:grpSpPr>
        <p:sp>
          <p:nvSpPr>
            <p:cNvPr id="461" name="Google Shape;461;p42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62" name="Google Shape;462;p42"/>
            <p:cNvSpPr txBox="1"/>
            <p:nvPr/>
          </p:nvSpPr>
          <p:spPr>
            <a:xfrm>
              <a:off x="1204400" y="38325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высокая точность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63" name="Google Shape;463;p42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шаблоны и словари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64" name="Google Shape;464;p42"/>
          <p:cNvGrpSpPr/>
          <p:nvPr/>
        </p:nvGrpSpPr>
        <p:grpSpPr>
          <a:xfrm>
            <a:off x="6615150" y="2723300"/>
            <a:ext cx="1857300" cy="1812600"/>
            <a:chOff x="490075" y="1174250"/>
            <a:chExt cx="1857300" cy="1812600"/>
          </a:xfrm>
        </p:grpSpPr>
        <p:sp>
          <p:nvSpPr>
            <p:cNvPr id="465" name="Google Shape;465;p42"/>
            <p:cNvSpPr/>
            <p:nvPr/>
          </p:nvSpPr>
          <p:spPr>
            <a:xfrm>
              <a:off x="490075" y="1174250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66" name="Google Shape;466;p42"/>
            <p:cNvSpPr txBox="1"/>
            <p:nvPr/>
          </p:nvSpPr>
          <p:spPr>
            <a:xfrm>
              <a:off x="644175" y="1725900"/>
              <a:ext cx="1625400" cy="12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потенциально низкая полнота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  <p:grpSp>
        <p:nvGrpSpPr>
          <p:cNvPr id="467" name="Google Shape;467;p42"/>
          <p:cNvGrpSpPr/>
          <p:nvPr/>
        </p:nvGrpSpPr>
        <p:grpSpPr>
          <a:xfrm>
            <a:off x="5088625" y="1215200"/>
            <a:ext cx="1857300" cy="1812600"/>
            <a:chOff x="490075" y="1260075"/>
            <a:chExt cx="1857300" cy="1812600"/>
          </a:xfrm>
        </p:grpSpPr>
        <p:sp>
          <p:nvSpPr>
            <p:cNvPr id="468" name="Google Shape;468;p42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469" name="Google Shape;469;p42"/>
            <p:cNvSpPr txBox="1"/>
            <p:nvPr/>
          </p:nvSpPr>
          <p:spPr>
            <a:xfrm>
              <a:off x="606013" y="1656725"/>
              <a:ext cx="1625400" cy="12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 нужно подобрать хорошие словари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1559400" y="1734338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как </a:t>
            </a:r>
            <a:r>
              <a:rPr lang="ru" b="1" u="sng">
                <a:latin typeface="Ubuntu"/>
                <a:ea typeface="Ubuntu"/>
                <a:cs typeface="Ubuntu"/>
                <a:sym typeface="Ubuntu"/>
              </a:rPr>
              <a:t>закрыть карту</a:t>
            </a:r>
            <a:endParaRPr u="sng"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935700" y="3710488"/>
            <a:ext cx="31047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закрытие карты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контрпример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858925" y="17343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какую сумму положить чтобы </a:t>
            </a:r>
            <a:r>
              <a:rPr lang="ru" b="1" u="sng">
                <a:latin typeface="Ubuntu"/>
                <a:ea typeface="Ubuntu"/>
                <a:cs typeface="Ubuntu"/>
                <a:sym typeface="Ubuntu"/>
              </a:rPr>
              <a:t>закрыть карту</a:t>
            </a:r>
            <a:endParaRPr u="sng"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1559400" y="1734338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как </a:t>
            </a:r>
            <a:r>
              <a:rPr lang="ru" b="1" u="sng">
                <a:latin typeface="Ubuntu"/>
                <a:ea typeface="Ubuntu"/>
                <a:cs typeface="Ubuntu"/>
                <a:sym typeface="Ubuntu"/>
              </a:rPr>
              <a:t>закрыть карту</a:t>
            </a:r>
            <a:endParaRPr u="sng"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935700" y="3710488"/>
            <a:ext cx="31047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закрытие карты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235225" y="3710500"/>
            <a:ext cx="31047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долг на счете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3093000" y="2320400"/>
            <a:ext cx="30525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но</a:t>
            </a:r>
            <a:endParaRPr sz="36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контрпример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  <p:graphicFrame>
        <p:nvGraphicFramePr>
          <p:cNvPr id="494" name="Google Shape;494;p45"/>
          <p:cNvGraphicFramePr/>
          <p:nvPr/>
        </p:nvGraphicFramePr>
        <p:xfrm>
          <a:off x="703550" y="1869225"/>
          <a:ext cx="7736900" cy="201159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9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precision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recall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закрыть карту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 sz="2400" b="1" strike="sngStrike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0.70</a:t>
                      </a:r>
                      <a:endParaRPr sz="2400" b="1" strike="sngStrike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0.23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0.36</a:t>
                      </a:r>
                      <a:endParaRPr sz="2400" b="1" strike="sngStrike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 b="1">
                          <a:solidFill>
                            <a:srgbClr val="EA9999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0.34 </a:t>
                      </a:r>
                      <a:endParaRPr sz="24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остальное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0.97 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0.99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0.98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5" name="Google Shape;495;p45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классификация на словаре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  <p:sp>
        <p:nvSpPr>
          <p:cNvPr id="501" name="Google Shape;501;p4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вектор текста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/>
        </p:nvSpPr>
        <p:spPr>
          <a:xfrm>
            <a:off x="755500" y="1746325"/>
            <a:ext cx="7437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ланнистеры всегда платят свои долги, всегда!</a:t>
            </a:r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вектор текста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вектор текста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755500" y="1746325"/>
            <a:ext cx="7437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ланнистеры всегда платят свои долги, всегда!</a:t>
            </a:r>
            <a:endParaRPr/>
          </a:p>
        </p:txBody>
      </p:sp>
      <p:graphicFrame>
        <p:nvGraphicFramePr>
          <p:cNvPr id="515" name="Google Shape;515;p48"/>
          <p:cNvGraphicFramePr/>
          <p:nvPr/>
        </p:nvGraphicFramePr>
        <p:xfrm>
          <a:off x="1554113" y="3366475"/>
          <a:ext cx="55816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1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6" name="Google Shape;516;p48"/>
          <p:cNvCxnSpPr/>
          <p:nvPr/>
        </p:nvCxnSpPr>
        <p:spPr>
          <a:xfrm>
            <a:off x="4344925" y="2332575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/>
        </p:nvSpPr>
        <p:spPr>
          <a:xfrm>
            <a:off x="392850" y="214325"/>
            <a:ext cx="8591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b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ag-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f-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ords вектор текста</a:t>
            </a:r>
            <a:endParaRPr sz="48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3" name="Google Shape;523;p49"/>
          <p:cNvSpPr txBox="1"/>
          <p:nvPr/>
        </p:nvSpPr>
        <p:spPr>
          <a:xfrm>
            <a:off x="745175" y="1746325"/>
            <a:ext cx="7642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ланнистеры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платят свои долги,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  <a:endParaRPr/>
          </a:p>
        </p:txBody>
      </p:sp>
      <p:graphicFrame>
        <p:nvGraphicFramePr>
          <p:cNvPr id="524" name="Google Shape;524;p49"/>
          <p:cNvGraphicFramePr/>
          <p:nvPr/>
        </p:nvGraphicFramePr>
        <p:xfrm>
          <a:off x="1118275" y="3449250"/>
          <a:ext cx="690345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15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5" name="Google Shape;525;p49"/>
          <p:cNvCxnSpPr/>
          <p:nvPr/>
        </p:nvCxnSpPr>
        <p:spPr>
          <a:xfrm>
            <a:off x="2047575" y="2224575"/>
            <a:ext cx="1837500" cy="1171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6" name="Google Shape;526;p49"/>
          <p:cNvSpPr/>
          <p:nvPr/>
        </p:nvSpPr>
        <p:spPr>
          <a:xfrm>
            <a:off x="2794500" y="4158325"/>
            <a:ext cx="35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словарь всей коллекции текстов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7" name="Google Shape;52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  <p:sp>
        <p:nvSpPr>
          <p:cNvPr id="528" name="Google Shape;528;p49"/>
          <p:cNvSpPr/>
          <p:nvPr/>
        </p:nvSpPr>
        <p:spPr>
          <a:xfrm rot="-5413642">
            <a:off x="4457671" y="596275"/>
            <a:ext cx="226802" cy="6831300"/>
          </a:xfrm>
          <a:prstGeom prst="moon">
            <a:avLst>
              <a:gd name="adj" fmla="val 16831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9" name="Google Shape;529;p49"/>
          <p:cNvCxnSpPr/>
          <p:nvPr/>
        </p:nvCxnSpPr>
        <p:spPr>
          <a:xfrm>
            <a:off x="3614900" y="2219075"/>
            <a:ext cx="2429100" cy="11922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flipH="1">
            <a:off x="6379725" y="2190175"/>
            <a:ext cx="816600" cy="12288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erm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 f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requency</a:t>
            </a: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3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6" name="Google Shape;536;p50"/>
          <p:cNvSpPr txBox="1"/>
          <p:nvPr/>
        </p:nvSpPr>
        <p:spPr>
          <a:xfrm>
            <a:off x="745175" y="1746325"/>
            <a:ext cx="7848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ланнистеры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платят свои долги,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  <a:endParaRPr/>
          </a:p>
        </p:txBody>
      </p:sp>
      <p:graphicFrame>
        <p:nvGraphicFramePr>
          <p:cNvPr id="537" name="Google Shape;537;p50"/>
          <p:cNvGraphicFramePr/>
          <p:nvPr/>
        </p:nvGraphicFramePr>
        <p:xfrm>
          <a:off x="1118275" y="3449250"/>
          <a:ext cx="690345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15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r>
                        <a:rPr lang="ru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/6</a:t>
                      </a:r>
                      <a:endParaRPr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r>
                        <a:rPr lang="ru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/6</a:t>
                      </a:r>
                      <a:endParaRPr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38" name="Google Shape;538;p50"/>
          <p:cNvCxnSpPr/>
          <p:nvPr/>
        </p:nvCxnSpPr>
        <p:spPr>
          <a:xfrm>
            <a:off x="2031025" y="2202500"/>
            <a:ext cx="1876200" cy="1205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9" name="Google Shape;539;p50"/>
          <p:cNvSpPr/>
          <p:nvPr/>
        </p:nvSpPr>
        <p:spPr>
          <a:xfrm>
            <a:off x="2794500" y="4158325"/>
            <a:ext cx="35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словарь всей коллекции текстов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0" name="Google Shape;54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  <p:sp>
        <p:nvSpPr>
          <p:cNvPr id="541" name="Google Shape;541;p50"/>
          <p:cNvSpPr/>
          <p:nvPr/>
        </p:nvSpPr>
        <p:spPr>
          <a:xfrm rot="-5413642">
            <a:off x="4457671" y="596275"/>
            <a:ext cx="226802" cy="6831300"/>
          </a:xfrm>
          <a:prstGeom prst="moon">
            <a:avLst>
              <a:gd name="adj" fmla="val 16831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50"/>
          <p:cNvCxnSpPr/>
          <p:nvPr/>
        </p:nvCxnSpPr>
        <p:spPr>
          <a:xfrm>
            <a:off x="3625950" y="2213550"/>
            <a:ext cx="2417100" cy="1192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flipH="1">
            <a:off x="6379725" y="2190175"/>
            <a:ext cx="816600" cy="1228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4" name="Google Shape;544;p50"/>
          <p:cNvSpPr/>
          <p:nvPr/>
        </p:nvSpPr>
        <p:spPr>
          <a:xfrm>
            <a:off x="-58700" y="2994563"/>
            <a:ext cx="35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нормируем на количество слов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/>
        </p:nvSpPr>
        <p:spPr>
          <a:xfrm>
            <a:off x="392850" y="214325"/>
            <a:ext cx="85200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nverse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d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ocument </a:t>
            </a:r>
            <a:r>
              <a:rPr lang="ru" sz="4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requency</a:t>
            </a: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0" name="Google Shape;55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  <p:sp>
        <p:nvSpPr>
          <p:cNvPr id="551" name="Google Shape;551;p51"/>
          <p:cNvSpPr txBox="1"/>
          <p:nvPr/>
        </p:nvSpPr>
        <p:spPr>
          <a:xfrm>
            <a:off x="1674800" y="3982525"/>
            <a:ext cx="5574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IDF</a:t>
            </a:r>
            <a:r>
              <a:rPr lang="ru" sz="2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(ланнистеры)</a:t>
            </a: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2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= </a:t>
            </a: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log(4/3)</a:t>
            </a:r>
            <a:endParaRPr sz="26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671525" y="1500563"/>
            <a:ext cx="602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1)</a:t>
            </a:r>
            <a:r>
              <a:rPr lang="ru" sz="1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 ланнистеры</a:t>
            </a: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всегда платят свои долги, всегда!</a:t>
            </a:r>
            <a:endParaRPr sz="1800"/>
          </a:p>
        </p:txBody>
      </p:sp>
      <p:sp>
        <p:nvSpPr>
          <p:cNvPr id="553" name="Google Shape;553;p51"/>
          <p:cNvSpPr txBox="1"/>
          <p:nvPr/>
        </p:nvSpPr>
        <p:spPr>
          <a:xfrm>
            <a:off x="671525" y="1858988"/>
            <a:ext cx="602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2) и железный трон опять занимают </a:t>
            </a:r>
            <a:r>
              <a:rPr lang="ru" sz="1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ланнистеры</a:t>
            </a:r>
            <a:endParaRPr sz="1800">
              <a:solidFill>
                <a:srgbClr val="FFDD2D"/>
              </a:solidFill>
            </a:endParaRPr>
          </a:p>
        </p:txBody>
      </p:sp>
      <p:sp>
        <p:nvSpPr>
          <p:cNvPr id="554" name="Google Shape;554;p51"/>
          <p:cNvSpPr txBox="1"/>
          <p:nvPr/>
        </p:nvSpPr>
        <p:spPr>
          <a:xfrm>
            <a:off x="671525" y="2252588"/>
            <a:ext cx="602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3) а все помнят, что джон сноу умирал?</a:t>
            </a:r>
            <a:endParaRPr sz="1800">
              <a:solidFill>
                <a:srgbClr val="FFDD2D"/>
              </a:solidFill>
            </a:endParaRPr>
          </a:p>
        </p:txBody>
      </p:sp>
      <p:sp>
        <p:nvSpPr>
          <p:cNvPr id="555" name="Google Shape;555;p51"/>
          <p:cNvSpPr txBox="1"/>
          <p:nvPr/>
        </p:nvSpPr>
        <p:spPr>
          <a:xfrm>
            <a:off x="671525" y="2646188"/>
            <a:ext cx="602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4) </a:t>
            </a:r>
            <a:r>
              <a:rPr lang="ru" sz="18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ланнистеры</a:t>
            </a: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и старки</a:t>
            </a:r>
            <a:endParaRPr sz="1800">
              <a:solidFill>
                <a:srgbClr val="FFDD2D"/>
              </a:solidFill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1674800" y="3524425"/>
            <a:ext cx="55749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DF</a:t>
            </a:r>
            <a:r>
              <a:rPr lang="ru" sz="2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(ланнистеры)</a:t>
            </a: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26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= </a:t>
            </a:r>
            <a:r>
              <a:rPr lang="ru" sz="26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142875" y="4714800"/>
            <a:ext cx="1678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59550" y="152400"/>
            <a:ext cx="76479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зачем чат-бот?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5660"/>
          <a:stretch/>
        </p:blipFill>
        <p:spPr>
          <a:xfrm>
            <a:off x="6494625" y="0"/>
            <a:ext cx="2649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2289813" y="2569325"/>
            <a:ext cx="1857300" cy="18126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E0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392225" y="1355200"/>
            <a:ext cx="1857300" cy="18126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высокая стоимость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532800" y="3033950"/>
            <a:ext cx="13713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тысячи сотрудников 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на линии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259550" y="1355200"/>
            <a:ext cx="1857300" cy="18126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E0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миллионы клиентов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275" y="1528725"/>
            <a:ext cx="14720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tf-idf вектор текста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745175" y="1746325"/>
            <a:ext cx="75855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ланнистеры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платят свои долги,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всегда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  <a:endParaRPr/>
          </a:p>
        </p:txBody>
      </p:sp>
      <p:graphicFrame>
        <p:nvGraphicFramePr>
          <p:cNvPr id="563" name="Google Shape;563;p52"/>
          <p:cNvGraphicFramePr/>
          <p:nvPr/>
        </p:nvGraphicFramePr>
        <p:xfrm>
          <a:off x="1118275" y="3449250"/>
          <a:ext cx="690345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15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tf ∙ idf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64" name="Google Shape;564;p52"/>
          <p:cNvCxnSpPr/>
          <p:nvPr/>
        </p:nvCxnSpPr>
        <p:spPr>
          <a:xfrm>
            <a:off x="2042050" y="2224575"/>
            <a:ext cx="1865100" cy="11832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52"/>
          <p:cNvSpPr/>
          <p:nvPr/>
        </p:nvSpPr>
        <p:spPr>
          <a:xfrm>
            <a:off x="2794500" y="4158325"/>
            <a:ext cx="35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словарь всей коллекции текстов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6" name="Google Shape;56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  <p:sp>
        <p:nvSpPr>
          <p:cNvPr id="567" name="Google Shape;567;p52"/>
          <p:cNvSpPr/>
          <p:nvPr/>
        </p:nvSpPr>
        <p:spPr>
          <a:xfrm rot="-5413642">
            <a:off x="4457671" y="596275"/>
            <a:ext cx="226802" cy="6831300"/>
          </a:xfrm>
          <a:prstGeom prst="moon">
            <a:avLst>
              <a:gd name="adj" fmla="val 16831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41</a:t>
            </a:fld>
            <a:endParaRPr/>
          </a:p>
        </p:txBody>
      </p:sp>
      <p:sp>
        <p:nvSpPr>
          <p:cNvPr id="573" name="Google Shape;573;p5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линейная модель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187" y="31354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87" y="30531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37" y="40362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37" y="37622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62" y="18377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7975" y="222392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72825" y="25086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31650" y="23624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113" y="3101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60" y="1660125"/>
            <a:ext cx="559951" cy="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45850" y="36967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025" y="21150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18400" y="262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600" y="395868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975" y="1589650"/>
            <a:ext cx="559938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53"/>
          <p:cNvCxnSpPr/>
          <p:nvPr/>
        </p:nvCxnSpPr>
        <p:spPr>
          <a:xfrm rot="10800000">
            <a:off x="2134250" y="1203850"/>
            <a:ext cx="0" cy="38130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3"/>
          <p:cNvCxnSpPr/>
          <p:nvPr/>
        </p:nvCxnSpPr>
        <p:spPr>
          <a:xfrm>
            <a:off x="2126450" y="5016850"/>
            <a:ext cx="5072100" cy="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1" name="Google Shape;5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37" y="442981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037" y="342167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91488" y="18028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64750" y="13618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42</a:t>
            </a:fld>
            <a:endParaRPr/>
          </a:p>
        </p:txBody>
      </p:sp>
      <p:sp>
        <p:nvSpPr>
          <p:cNvPr id="600" name="Google Shape;600;p54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линейная модель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01" name="Google Shape;6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187" y="31354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87" y="30531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37" y="40362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37" y="37622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62" y="18377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7975" y="222392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72825" y="25086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31650" y="23624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113" y="3101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60" y="1660125"/>
            <a:ext cx="559951" cy="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45850" y="36967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025" y="21150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18400" y="262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600" y="395868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975" y="1589650"/>
            <a:ext cx="559938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54"/>
          <p:cNvCxnSpPr/>
          <p:nvPr/>
        </p:nvCxnSpPr>
        <p:spPr>
          <a:xfrm rot="10800000" flipH="1">
            <a:off x="2906150" y="1361850"/>
            <a:ext cx="2881800" cy="34047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54"/>
          <p:cNvCxnSpPr/>
          <p:nvPr/>
        </p:nvCxnSpPr>
        <p:spPr>
          <a:xfrm rot="10800000">
            <a:off x="2134250" y="1203850"/>
            <a:ext cx="0" cy="38130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54"/>
          <p:cNvCxnSpPr/>
          <p:nvPr/>
        </p:nvCxnSpPr>
        <p:spPr>
          <a:xfrm>
            <a:off x="2126450" y="5016850"/>
            <a:ext cx="5072100" cy="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9" name="Google Shape;6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37" y="442981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037" y="342167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91488" y="18028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64750" y="13618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4"/>
          <p:cNvSpPr txBox="1"/>
          <p:nvPr/>
        </p:nvSpPr>
        <p:spPr>
          <a:xfrm>
            <a:off x="5932775" y="1128156"/>
            <a:ext cx="19290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разделяющая линия (плоскость)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43</a:t>
            </a:fld>
            <a:endParaRPr/>
          </a:p>
        </p:txBody>
      </p:sp>
      <p:sp>
        <p:nvSpPr>
          <p:cNvPr id="629" name="Google Shape;629;p5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линейная модель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187" y="31354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87" y="30531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37" y="40362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37" y="376226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62" y="1837750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7975" y="222392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72825" y="2508638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31650" y="23624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113" y="3101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60" y="1660125"/>
            <a:ext cx="559951" cy="55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45850" y="36967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025" y="21150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18400" y="262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600" y="395868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975" y="1589650"/>
            <a:ext cx="559938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55"/>
          <p:cNvCxnSpPr/>
          <p:nvPr/>
        </p:nvCxnSpPr>
        <p:spPr>
          <a:xfrm rot="10800000" flipH="1">
            <a:off x="2906150" y="1361850"/>
            <a:ext cx="2881800" cy="34047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55"/>
          <p:cNvCxnSpPr/>
          <p:nvPr/>
        </p:nvCxnSpPr>
        <p:spPr>
          <a:xfrm rot="10800000">
            <a:off x="2134250" y="1203850"/>
            <a:ext cx="0" cy="38130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55"/>
          <p:cNvCxnSpPr/>
          <p:nvPr/>
        </p:nvCxnSpPr>
        <p:spPr>
          <a:xfrm>
            <a:off x="2126450" y="5016850"/>
            <a:ext cx="5072100" cy="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55"/>
          <p:cNvSpPr txBox="1"/>
          <p:nvPr/>
        </p:nvSpPr>
        <p:spPr>
          <a:xfrm>
            <a:off x="60800" y="2744989"/>
            <a:ext cx="1929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ошибки</a:t>
            </a:r>
            <a:endParaRPr sz="1800"/>
          </a:p>
        </p:txBody>
      </p:sp>
      <p:cxnSp>
        <p:nvCxnSpPr>
          <p:cNvPr id="649" name="Google Shape;649;p55"/>
          <p:cNvCxnSpPr/>
          <p:nvPr/>
        </p:nvCxnSpPr>
        <p:spPr>
          <a:xfrm rot="10800000" flipH="1">
            <a:off x="1544275" y="1916125"/>
            <a:ext cx="2030700" cy="10092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55"/>
          <p:cNvCxnSpPr/>
          <p:nvPr/>
        </p:nvCxnSpPr>
        <p:spPr>
          <a:xfrm>
            <a:off x="1556425" y="3119875"/>
            <a:ext cx="2103600" cy="9972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1" name="Google Shape;6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37" y="4429813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037" y="3421675"/>
            <a:ext cx="5599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91488" y="18028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64750" y="13618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5"/>
          <p:cNvSpPr txBox="1"/>
          <p:nvPr/>
        </p:nvSpPr>
        <p:spPr>
          <a:xfrm>
            <a:off x="5932775" y="1128156"/>
            <a:ext cx="19290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разделяющая линия (плоскость)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44</a:t>
            </a:fld>
            <a:endParaRPr/>
          </a:p>
        </p:txBody>
      </p:sp>
      <p:graphicFrame>
        <p:nvGraphicFramePr>
          <p:cNvPr id="661" name="Google Shape;661;p56"/>
          <p:cNvGraphicFramePr/>
          <p:nvPr/>
        </p:nvGraphicFramePr>
        <p:xfrm>
          <a:off x="703550" y="1869225"/>
          <a:ext cx="7736900" cy="237735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19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precision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recall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f1-score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закрыть карту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0.70</a:t>
                      </a:r>
                      <a:endParaRPr sz="2400" b="1" strike="sngStrike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B6D7A8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0.74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0.23</a:t>
                      </a:r>
                      <a:endParaRPr sz="2400" b="1" strike="sngStrike">
                        <a:solidFill>
                          <a:srgbClr val="B6D7A8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B6D7A8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0.86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0.34</a:t>
                      </a:r>
                      <a:endParaRPr sz="2400" b="1" strike="sngStrike">
                        <a:solidFill>
                          <a:srgbClr val="B6D7A8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B6D7A8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остальное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0.97</a:t>
                      </a:r>
                      <a:endParaRPr sz="2400" b="1" strike="sngStrike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0.99</a:t>
                      </a: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0.99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 b="1" strike="sngStrike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0.98</a:t>
                      </a:r>
                      <a:endParaRPr sz="2400" b="1" strike="sngStrike">
                        <a:solidFill>
                          <a:srgbClr val="93C47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 b="1">
                          <a:solidFill>
                            <a:srgbClr val="93C47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0.99</a:t>
                      </a:r>
                      <a:endParaRPr>
                        <a:solidFill>
                          <a:srgbClr val="FFDD2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4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62" name="Google Shape;662;p5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/>
          <p:nvPr/>
        </p:nvSpPr>
        <p:spPr>
          <a:xfrm>
            <a:off x="3493976" y="1983077"/>
            <a:ext cx="2461800" cy="2522100"/>
          </a:xfrm>
          <a:prstGeom prst="cube">
            <a:avLst>
              <a:gd name="adj" fmla="val 25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7"/>
          <p:cNvSpPr/>
          <p:nvPr/>
        </p:nvSpPr>
        <p:spPr>
          <a:xfrm>
            <a:off x="4563784" y="2391992"/>
            <a:ext cx="75000" cy="858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7"/>
          <p:cNvSpPr/>
          <p:nvPr/>
        </p:nvSpPr>
        <p:spPr>
          <a:xfrm>
            <a:off x="4718942" y="2477703"/>
            <a:ext cx="75000" cy="858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7"/>
          <p:cNvSpPr/>
          <p:nvPr/>
        </p:nvSpPr>
        <p:spPr>
          <a:xfrm flipH="1">
            <a:off x="5597584" y="3924929"/>
            <a:ext cx="75000" cy="858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1" name="Google Shape;671;p57"/>
          <p:cNvCxnSpPr/>
          <p:nvPr/>
        </p:nvCxnSpPr>
        <p:spPr>
          <a:xfrm>
            <a:off x="4126686" y="2000219"/>
            <a:ext cx="30900" cy="1874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 rot="10800000">
            <a:off x="4157414" y="3867916"/>
            <a:ext cx="1800000" cy="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7"/>
          <p:cNvCxnSpPr/>
          <p:nvPr/>
        </p:nvCxnSpPr>
        <p:spPr>
          <a:xfrm flipH="1">
            <a:off x="3495896" y="3861846"/>
            <a:ext cx="674100" cy="624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7"/>
          <p:cNvSpPr/>
          <p:nvPr/>
        </p:nvSpPr>
        <p:spPr>
          <a:xfrm flipH="1">
            <a:off x="4428623" y="2799284"/>
            <a:ext cx="75000" cy="858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визуализация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76" name="Google Shape;676;p57"/>
          <p:cNvCxnSpPr>
            <a:stCxn id="669" idx="7"/>
          </p:cNvCxnSpPr>
          <p:nvPr/>
        </p:nvCxnSpPr>
        <p:spPr>
          <a:xfrm rot="10800000" flipH="1">
            <a:off x="4782959" y="1580668"/>
            <a:ext cx="1508400" cy="9096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7" name="Google Shape;677;p57"/>
          <p:cNvSpPr/>
          <p:nvPr/>
        </p:nvSpPr>
        <p:spPr>
          <a:xfrm>
            <a:off x="5858403" y="1243550"/>
            <a:ext cx="136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Санса</a:t>
            </a:r>
            <a:endParaRPr b="1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7"/>
          <p:cNvSpPr/>
          <p:nvPr/>
        </p:nvSpPr>
        <p:spPr>
          <a:xfrm>
            <a:off x="1306388" y="2352053"/>
            <a:ext cx="136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Арья</a:t>
            </a:r>
            <a:endParaRPr b="1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9" name="Google Shape;679;p57"/>
          <p:cNvCxnSpPr>
            <a:stCxn id="668" idx="2"/>
          </p:cNvCxnSpPr>
          <p:nvPr/>
        </p:nvCxnSpPr>
        <p:spPr>
          <a:xfrm flipH="1">
            <a:off x="2345584" y="2434892"/>
            <a:ext cx="2218200" cy="1227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0" name="Google Shape;680;p57"/>
          <p:cNvSpPr/>
          <p:nvPr/>
        </p:nvSpPr>
        <p:spPr>
          <a:xfrm>
            <a:off x="1850658" y="4005602"/>
            <a:ext cx="136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6FA8DC"/>
                </a:solidFill>
                <a:latin typeface="Ubuntu"/>
                <a:ea typeface="Ubuntu"/>
                <a:cs typeface="Ubuntu"/>
                <a:sym typeface="Ubuntu"/>
              </a:rPr>
              <a:t>Роб</a:t>
            </a:r>
            <a:endParaRPr b="1">
              <a:solidFill>
                <a:srgbClr val="6FA8D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57"/>
          <p:cNvCxnSpPr>
            <a:stCxn id="674" idx="6"/>
          </p:cNvCxnSpPr>
          <p:nvPr/>
        </p:nvCxnSpPr>
        <p:spPr>
          <a:xfrm flipH="1">
            <a:off x="2803223" y="2842184"/>
            <a:ext cx="1625400" cy="1316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2" name="Google Shape;682;p57"/>
          <p:cNvSpPr/>
          <p:nvPr/>
        </p:nvSpPr>
        <p:spPr>
          <a:xfrm>
            <a:off x="6467801" y="3331858"/>
            <a:ext cx="136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Теон</a:t>
            </a:r>
            <a:endParaRPr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Google Shape;683;p57"/>
          <p:cNvCxnSpPr>
            <a:stCxn id="670" idx="1"/>
          </p:cNvCxnSpPr>
          <p:nvPr/>
        </p:nvCxnSpPr>
        <p:spPr>
          <a:xfrm rot="10800000" flipH="1">
            <a:off x="5661601" y="3540294"/>
            <a:ext cx="1223400" cy="397200"/>
          </a:xfrm>
          <a:prstGeom prst="straightConnector1">
            <a:avLst/>
          </a:prstGeom>
          <a:noFill/>
          <a:ln w="19050" cap="flat" cmpd="sng">
            <a:solidFill>
              <a:srgbClr val="FFDD2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4" name="Google Shape;684;p57"/>
          <p:cNvSpPr/>
          <p:nvPr/>
        </p:nvSpPr>
        <p:spPr>
          <a:xfrm rot="-2032193">
            <a:off x="4512783" y="2200756"/>
            <a:ext cx="424181" cy="482342"/>
          </a:xfrm>
          <a:prstGeom prst="ellipse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46</a:t>
            </a:fld>
            <a:endParaRPr/>
          </a:p>
        </p:txBody>
      </p:sp>
      <p:sp>
        <p:nvSpPr>
          <p:cNvPr id="690" name="Google Shape;690;p58"/>
          <p:cNvSpPr/>
          <p:nvPr/>
        </p:nvSpPr>
        <p:spPr>
          <a:xfrm>
            <a:off x="2560800" y="1239350"/>
            <a:ext cx="1895700" cy="1942200"/>
          </a:xfrm>
          <a:prstGeom prst="cube">
            <a:avLst>
              <a:gd name="adj" fmla="val 25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8"/>
          <p:cNvSpPr/>
          <p:nvPr/>
        </p:nvSpPr>
        <p:spPr>
          <a:xfrm>
            <a:off x="3384575" y="1554225"/>
            <a:ext cx="57600" cy="6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8"/>
          <p:cNvSpPr/>
          <p:nvPr/>
        </p:nvSpPr>
        <p:spPr>
          <a:xfrm>
            <a:off x="3504050" y="1620225"/>
            <a:ext cx="57600" cy="66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8"/>
          <p:cNvSpPr/>
          <p:nvPr/>
        </p:nvSpPr>
        <p:spPr>
          <a:xfrm flipH="1">
            <a:off x="4180775" y="2734625"/>
            <a:ext cx="57600" cy="660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58"/>
          <p:cNvCxnSpPr/>
          <p:nvPr/>
        </p:nvCxnSpPr>
        <p:spPr>
          <a:xfrm>
            <a:off x="3048000" y="1252550"/>
            <a:ext cx="23700" cy="144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58"/>
          <p:cNvCxnSpPr/>
          <p:nvPr/>
        </p:nvCxnSpPr>
        <p:spPr>
          <a:xfrm rot="10800000">
            <a:off x="3071700" y="2690775"/>
            <a:ext cx="1386000" cy="4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58"/>
          <p:cNvCxnSpPr/>
          <p:nvPr/>
        </p:nvCxnSpPr>
        <p:spPr>
          <a:xfrm flipH="1">
            <a:off x="2562350" y="2686050"/>
            <a:ext cx="519000" cy="480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58"/>
          <p:cNvSpPr/>
          <p:nvPr/>
        </p:nvSpPr>
        <p:spPr>
          <a:xfrm flipH="1">
            <a:off x="3280650" y="1867850"/>
            <a:ext cx="57600" cy="660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58"/>
          <p:cNvCxnSpPr>
            <a:stCxn id="692" idx="7"/>
          </p:cNvCxnSpPr>
          <p:nvPr/>
        </p:nvCxnSpPr>
        <p:spPr>
          <a:xfrm rot="10800000" flipH="1">
            <a:off x="3553215" y="929390"/>
            <a:ext cx="1161600" cy="7005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99" name="Google Shape;699;p58"/>
          <p:cNvSpPr/>
          <p:nvPr/>
        </p:nvSpPr>
        <p:spPr>
          <a:xfrm>
            <a:off x="4533909" y="66989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Санса</a:t>
            </a:r>
            <a:endParaRPr b="1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876309" y="1523471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Арья</a:t>
            </a:r>
            <a:endParaRPr b="1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1" name="Google Shape;701;p58"/>
          <p:cNvCxnSpPr>
            <a:stCxn id="691" idx="2"/>
          </p:cNvCxnSpPr>
          <p:nvPr/>
        </p:nvCxnSpPr>
        <p:spPr>
          <a:xfrm flipH="1">
            <a:off x="1676375" y="1587225"/>
            <a:ext cx="1708200" cy="945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2" name="Google Shape;702;p58"/>
          <p:cNvSpPr/>
          <p:nvPr/>
        </p:nvSpPr>
        <p:spPr>
          <a:xfrm>
            <a:off x="1295409" y="279674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6FA8DC"/>
                </a:solidFill>
                <a:latin typeface="Ubuntu"/>
                <a:ea typeface="Ubuntu"/>
                <a:cs typeface="Ubuntu"/>
                <a:sym typeface="Ubuntu"/>
              </a:rPr>
              <a:t>Роб</a:t>
            </a:r>
            <a:endParaRPr b="1">
              <a:solidFill>
                <a:srgbClr val="6FA8D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3" name="Google Shape;703;p58"/>
          <p:cNvCxnSpPr>
            <a:stCxn id="697" idx="6"/>
          </p:cNvCxnSpPr>
          <p:nvPr/>
        </p:nvCxnSpPr>
        <p:spPr>
          <a:xfrm flipH="1">
            <a:off x="2029050" y="1900850"/>
            <a:ext cx="1251600" cy="10137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4" name="Google Shape;704;p58"/>
          <p:cNvSpPr/>
          <p:nvPr/>
        </p:nvSpPr>
        <p:spPr>
          <a:xfrm>
            <a:off x="4850709" y="227794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Теон</a:t>
            </a:r>
            <a:endParaRPr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5" name="Google Shape;705;p58"/>
          <p:cNvCxnSpPr>
            <a:stCxn id="693" idx="1"/>
          </p:cNvCxnSpPr>
          <p:nvPr/>
        </p:nvCxnSpPr>
        <p:spPr>
          <a:xfrm rot="10800000" flipH="1">
            <a:off x="4229940" y="2438290"/>
            <a:ext cx="942000" cy="306000"/>
          </a:xfrm>
          <a:prstGeom prst="straightConnector1">
            <a:avLst/>
          </a:prstGeom>
          <a:noFill/>
          <a:ln w="19050" cap="flat" cmpd="sng">
            <a:solidFill>
              <a:srgbClr val="FFDD2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6" name="Google Shape;706;p58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t-SNE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47</a:t>
            </a:fld>
            <a:endParaRPr/>
          </a:p>
        </p:txBody>
      </p:sp>
      <p:sp>
        <p:nvSpPr>
          <p:cNvPr id="712" name="Google Shape;712;p59"/>
          <p:cNvSpPr/>
          <p:nvPr/>
        </p:nvSpPr>
        <p:spPr>
          <a:xfrm>
            <a:off x="2560800" y="1239350"/>
            <a:ext cx="1895700" cy="1942200"/>
          </a:xfrm>
          <a:prstGeom prst="cube">
            <a:avLst>
              <a:gd name="adj" fmla="val 25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9"/>
          <p:cNvSpPr/>
          <p:nvPr/>
        </p:nvSpPr>
        <p:spPr>
          <a:xfrm>
            <a:off x="6172200" y="2691100"/>
            <a:ext cx="2237700" cy="2139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9"/>
          <p:cNvSpPr/>
          <p:nvPr/>
        </p:nvSpPr>
        <p:spPr>
          <a:xfrm>
            <a:off x="3384575" y="1554225"/>
            <a:ext cx="57600" cy="6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9"/>
          <p:cNvSpPr/>
          <p:nvPr/>
        </p:nvSpPr>
        <p:spPr>
          <a:xfrm>
            <a:off x="3504050" y="1620225"/>
            <a:ext cx="57600" cy="66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9"/>
          <p:cNvSpPr/>
          <p:nvPr/>
        </p:nvSpPr>
        <p:spPr>
          <a:xfrm flipH="1">
            <a:off x="4180775" y="2734625"/>
            <a:ext cx="57600" cy="660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7" name="Google Shape;717;p59"/>
          <p:cNvCxnSpPr/>
          <p:nvPr/>
        </p:nvCxnSpPr>
        <p:spPr>
          <a:xfrm>
            <a:off x="3048000" y="1252550"/>
            <a:ext cx="23700" cy="144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9"/>
          <p:cNvCxnSpPr/>
          <p:nvPr/>
        </p:nvCxnSpPr>
        <p:spPr>
          <a:xfrm rot="10800000">
            <a:off x="3071700" y="2690775"/>
            <a:ext cx="1386000" cy="4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9"/>
          <p:cNvCxnSpPr/>
          <p:nvPr/>
        </p:nvCxnSpPr>
        <p:spPr>
          <a:xfrm flipH="1">
            <a:off x="2562350" y="2686050"/>
            <a:ext cx="519000" cy="480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9"/>
          <p:cNvSpPr/>
          <p:nvPr/>
        </p:nvSpPr>
        <p:spPr>
          <a:xfrm flipH="1">
            <a:off x="3280650" y="1867850"/>
            <a:ext cx="57600" cy="660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9"/>
          <p:cNvSpPr/>
          <p:nvPr/>
        </p:nvSpPr>
        <p:spPr>
          <a:xfrm flipH="1">
            <a:off x="7855950" y="4463400"/>
            <a:ext cx="57600" cy="66000"/>
          </a:xfrm>
          <a:prstGeom prst="ellipse">
            <a:avLst/>
          </a:prstGeom>
          <a:solidFill>
            <a:srgbClr val="FFDD2D"/>
          </a:solidFill>
          <a:ln w="9525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9"/>
          <p:cNvSpPr/>
          <p:nvPr/>
        </p:nvSpPr>
        <p:spPr>
          <a:xfrm>
            <a:off x="7541750" y="3367950"/>
            <a:ext cx="57600" cy="66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9"/>
          <p:cNvSpPr/>
          <p:nvPr/>
        </p:nvSpPr>
        <p:spPr>
          <a:xfrm>
            <a:off x="7218675" y="3100950"/>
            <a:ext cx="57600" cy="6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9"/>
          <p:cNvSpPr/>
          <p:nvPr/>
        </p:nvSpPr>
        <p:spPr>
          <a:xfrm flipH="1">
            <a:off x="6895375" y="3625225"/>
            <a:ext cx="57600" cy="660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9"/>
          <p:cNvSpPr/>
          <p:nvPr/>
        </p:nvSpPr>
        <p:spPr>
          <a:xfrm>
            <a:off x="3914775" y="3404975"/>
            <a:ext cx="1990732" cy="965942"/>
          </a:xfrm>
          <a:custGeom>
            <a:avLst/>
            <a:gdLst/>
            <a:ahLst/>
            <a:cxnLst/>
            <a:rect l="l" t="t" r="r" b="b"/>
            <a:pathLst>
              <a:path w="13986" h="16764" extrusionOk="0">
                <a:moveTo>
                  <a:pt x="270" y="0"/>
                </a:moveTo>
                <a:cubicBezTo>
                  <a:pt x="-1481" y="7004"/>
                  <a:pt x="7528" y="13535"/>
                  <a:pt x="13986" y="16764"/>
                </a:cubicBezTo>
              </a:path>
            </a:pathLst>
          </a:custGeom>
          <a:noFill/>
          <a:ln w="28575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26" name="Google Shape;726;p59"/>
          <p:cNvSpPr txBox="1"/>
          <p:nvPr/>
        </p:nvSpPr>
        <p:spPr>
          <a:xfrm>
            <a:off x="4457700" y="3487150"/>
            <a:ext cx="10548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2D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27" name="Google Shape;727;p59"/>
          <p:cNvCxnSpPr>
            <a:stCxn id="715" idx="7"/>
          </p:cNvCxnSpPr>
          <p:nvPr/>
        </p:nvCxnSpPr>
        <p:spPr>
          <a:xfrm rot="10800000" flipH="1">
            <a:off x="3553215" y="929390"/>
            <a:ext cx="1161600" cy="7005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28" name="Google Shape;728;p59"/>
          <p:cNvSpPr/>
          <p:nvPr/>
        </p:nvSpPr>
        <p:spPr>
          <a:xfrm>
            <a:off x="4533909" y="66989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Санса</a:t>
            </a:r>
            <a:endParaRPr b="1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9"/>
          <p:cNvSpPr/>
          <p:nvPr/>
        </p:nvSpPr>
        <p:spPr>
          <a:xfrm>
            <a:off x="876309" y="1523471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Арья</a:t>
            </a:r>
            <a:endParaRPr b="1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730;p59"/>
          <p:cNvCxnSpPr>
            <a:stCxn id="714" idx="2"/>
          </p:cNvCxnSpPr>
          <p:nvPr/>
        </p:nvCxnSpPr>
        <p:spPr>
          <a:xfrm flipH="1">
            <a:off x="1676375" y="1587225"/>
            <a:ext cx="1708200" cy="945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1" name="Google Shape;731;p59"/>
          <p:cNvSpPr/>
          <p:nvPr/>
        </p:nvSpPr>
        <p:spPr>
          <a:xfrm>
            <a:off x="1295409" y="279674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6FA8DC"/>
                </a:solidFill>
                <a:latin typeface="Ubuntu"/>
                <a:ea typeface="Ubuntu"/>
                <a:cs typeface="Ubuntu"/>
                <a:sym typeface="Ubuntu"/>
              </a:rPr>
              <a:t>Роб</a:t>
            </a:r>
            <a:endParaRPr b="1">
              <a:solidFill>
                <a:srgbClr val="6FA8D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Google Shape;732;p59"/>
          <p:cNvCxnSpPr>
            <a:stCxn id="720" idx="6"/>
          </p:cNvCxnSpPr>
          <p:nvPr/>
        </p:nvCxnSpPr>
        <p:spPr>
          <a:xfrm flipH="1">
            <a:off x="2029050" y="1900850"/>
            <a:ext cx="1251600" cy="10137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3" name="Google Shape;733;p59"/>
          <p:cNvSpPr/>
          <p:nvPr/>
        </p:nvSpPr>
        <p:spPr>
          <a:xfrm>
            <a:off x="4850709" y="227794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Теон</a:t>
            </a:r>
            <a:endParaRPr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59"/>
          <p:cNvCxnSpPr>
            <a:stCxn id="716" idx="1"/>
          </p:cNvCxnSpPr>
          <p:nvPr/>
        </p:nvCxnSpPr>
        <p:spPr>
          <a:xfrm rot="10800000" flipH="1">
            <a:off x="4229940" y="2438290"/>
            <a:ext cx="942000" cy="306000"/>
          </a:xfrm>
          <a:prstGeom prst="straightConnector1">
            <a:avLst/>
          </a:prstGeom>
          <a:noFill/>
          <a:ln w="19050" cap="flat" cmpd="sng">
            <a:solidFill>
              <a:srgbClr val="FFDD2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35" name="Google Shape;735;p59"/>
          <p:cNvCxnSpPr>
            <a:stCxn id="722" idx="2"/>
            <a:endCxn id="723" idx="5"/>
          </p:cNvCxnSpPr>
          <p:nvPr/>
        </p:nvCxnSpPr>
        <p:spPr>
          <a:xfrm rot="10800000">
            <a:off x="7267850" y="3157350"/>
            <a:ext cx="273900" cy="2436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59"/>
          <p:cNvCxnSpPr>
            <a:stCxn id="723" idx="4"/>
            <a:endCxn id="724" idx="1"/>
          </p:cNvCxnSpPr>
          <p:nvPr/>
        </p:nvCxnSpPr>
        <p:spPr>
          <a:xfrm flipH="1">
            <a:off x="6944475" y="3166950"/>
            <a:ext cx="303000" cy="468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59"/>
          <p:cNvCxnSpPr>
            <a:stCxn id="724" idx="2"/>
            <a:endCxn id="722" idx="3"/>
          </p:cNvCxnSpPr>
          <p:nvPr/>
        </p:nvCxnSpPr>
        <p:spPr>
          <a:xfrm rot="10800000" flipH="1">
            <a:off x="6952975" y="3424225"/>
            <a:ext cx="597300" cy="234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59"/>
          <p:cNvCxnSpPr>
            <a:stCxn id="722" idx="5"/>
            <a:endCxn id="721" idx="0"/>
          </p:cNvCxnSpPr>
          <p:nvPr/>
        </p:nvCxnSpPr>
        <p:spPr>
          <a:xfrm>
            <a:off x="7590915" y="3424285"/>
            <a:ext cx="293700" cy="1039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>
            <a:stCxn id="724" idx="3"/>
            <a:endCxn id="721" idx="7"/>
          </p:cNvCxnSpPr>
          <p:nvPr/>
        </p:nvCxnSpPr>
        <p:spPr>
          <a:xfrm>
            <a:off x="6944540" y="3681560"/>
            <a:ext cx="919800" cy="791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59"/>
          <p:cNvSpPr/>
          <p:nvPr/>
        </p:nvSpPr>
        <p:spPr>
          <a:xfrm>
            <a:off x="6124559" y="357779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6FA8DC"/>
                </a:solidFill>
                <a:latin typeface="Ubuntu"/>
                <a:ea typeface="Ubuntu"/>
                <a:cs typeface="Ubuntu"/>
                <a:sym typeface="Ubuntu"/>
              </a:rPr>
              <a:t>Роб</a:t>
            </a:r>
            <a:endParaRPr b="1">
              <a:solidFill>
                <a:srgbClr val="6FA8D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9"/>
          <p:cNvSpPr/>
          <p:nvPr/>
        </p:nvSpPr>
        <p:spPr>
          <a:xfrm>
            <a:off x="6372234" y="2874571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A9999"/>
                </a:solidFill>
                <a:latin typeface="Ubuntu"/>
                <a:ea typeface="Ubuntu"/>
                <a:cs typeface="Ubuntu"/>
                <a:sym typeface="Ubuntu"/>
              </a:rPr>
              <a:t>Арья</a:t>
            </a:r>
            <a:endParaRPr b="1">
              <a:solidFill>
                <a:srgbClr val="EA999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9"/>
          <p:cNvSpPr/>
          <p:nvPr/>
        </p:nvSpPr>
        <p:spPr>
          <a:xfrm>
            <a:off x="7485934" y="3227646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Санса</a:t>
            </a:r>
            <a:endParaRPr b="1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9"/>
          <p:cNvSpPr/>
          <p:nvPr/>
        </p:nvSpPr>
        <p:spPr>
          <a:xfrm>
            <a:off x="7599359" y="4463471"/>
            <a:ext cx="105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Теон</a:t>
            </a:r>
            <a:endParaRPr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9"/>
          <p:cNvSpPr txBox="1"/>
          <p:nvPr/>
        </p:nvSpPr>
        <p:spPr>
          <a:xfrm>
            <a:off x="366275" y="224750"/>
            <a:ext cx="92427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t-SNE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0"/>
          <p:cNvPicPr preferRelativeResize="0"/>
          <p:nvPr/>
        </p:nvPicPr>
        <p:blipFill rotWithShape="1">
          <a:blip r:embed="rId3">
            <a:alphaModFix/>
          </a:blip>
          <a:srcRect r="3716" b="606"/>
          <a:stretch/>
        </p:blipFill>
        <p:spPr>
          <a:xfrm>
            <a:off x="3788675" y="15650"/>
            <a:ext cx="5355326" cy="51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48</a:t>
            </a:fld>
            <a:endParaRPr/>
          </a:p>
        </p:txBody>
      </p:sp>
      <p:sp>
        <p:nvSpPr>
          <p:cNvPr id="751" name="Google Shape;751;p60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tf-idf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(топ-10 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0.92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61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758" name="Google Shape;758;p61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59" name="Google Shape;759;p61"/>
            <p:cNvSpPr txBox="1"/>
            <p:nvPr/>
          </p:nvSpPr>
          <p:spPr>
            <a:xfrm>
              <a:off x="609175" y="17207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полнота выше при близкой точности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60" name="Google Shape;76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49</a:t>
            </a:fld>
            <a:endParaRPr/>
          </a:p>
        </p:txBody>
      </p:sp>
      <p:pic>
        <p:nvPicPr>
          <p:cNvPr id="761" name="Google Shape;7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1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чего хочет пользователь</a:t>
            </a:r>
            <a:endParaRPr sz="48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12141"/>
          <a:stretch/>
        </p:blipFill>
        <p:spPr>
          <a:xfrm>
            <a:off x="2126900" y="1682750"/>
            <a:ext cx="5102575" cy="2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62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768" name="Google Shape;768;p62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69" name="Google Shape;769;p62"/>
            <p:cNvSpPr txBox="1"/>
            <p:nvPr/>
          </p:nvSpPr>
          <p:spPr>
            <a:xfrm>
              <a:off x="609175" y="17207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полнота выше при близкой точности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70" name="Google Shape;77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50</a:t>
            </a:fld>
            <a:endParaRPr/>
          </a:p>
        </p:txBody>
      </p:sp>
      <p:pic>
        <p:nvPicPr>
          <p:cNvPr id="771" name="Google Shape;77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62"/>
          <p:cNvGrpSpPr/>
          <p:nvPr/>
        </p:nvGrpSpPr>
        <p:grpSpPr>
          <a:xfrm>
            <a:off x="1970550" y="2802838"/>
            <a:ext cx="1857300" cy="1812600"/>
            <a:chOff x="1085300" y="3191488"/>
            <a:chExt cx="1857300" cy="1812600"/>
          </a:xfrm>
        </p:grpSpPr>
        <p:sp>
          <p:nvSpPr>
            <p:cNvPr id="773" name="Google Shape;773;p62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74" name="Google Shape;774;p62"/>
            <p:cNvSpPr txBox="1"/>
            <p:nvPr/>
          </p:nvSpPr>
          <p:spPr>
            <a:xfrm>
              <a:off x="1204400" y="36439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нужно явно выделять слова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75" name="Google Shape;775;p62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48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63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781" name="Google Shape;781;p63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82" name="Google Shape;782;p63"/>
            <p:cNvSpPr txBox="1"/>
            <p:nvPr/>
          </p:nvSpPr>
          <p:spPr>
            <a:xfrm>
              <a:off x="609175" y="17207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полнота выше при близкой точности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83" name="Google Shape;78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51</a:t>
            </a:fld>
            <a:endParaRPr/>
          </a:p>
        </p:txBody>
      </p:sp>
      <p:pic>
        <p:nvPicPr>
          <p:cNvPr id="784" name="Google Shape;78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63"/>
          <p:cNvGrpSpPr/>
          <p:nvPr/>
        </p:nvGrpSpPr>
        <p:grpSpPr>
          <a:xfrm>
            <a:off x="1970550" y="2802838"/>
            <a:ext cx="1857300" cy="1812600"/>
            <a:chOff x="1085300" y="3191488"/>
            <a:chExt cx="1857300" cy="1812600"/>
          </a:xfrm>
        </p:grpSpPr>
        <p:sp>
          <p:nvSpPr>
            <p:cNvPr id="786" name="Google Shape;786;p63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87" name="Google Shape;787;p63"/>
            <p:cNvSpPr txBox="1"/>
            <p:nvPr/>
          </p:nvSpPr>
          <p:spPr>
            <a:xfrm>
              <a:off x="1204400" y="36439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нужно явно выделять слова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88" name="Google Shape;788;p6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6396050" y="167917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63"/>
          <p:cNvGrpSpPr/>
          <p:nvPr/>
        </p:nvGrpSpPr>
        <p:grpSpPr>
          <a:xfrm>
            <a:off x="5053450" y="1215200"/>
            <a:ext cx="1965000" cy="1812600"/>
            <a:chOff x="695600" y="1260075"/>
            <a:chExt cx="1965000" cy="1812600"/>
          </a:xfrm>
        </p:grpSpPr>
        <p:sp>
          <p:nvSpPr>
            <p:cNvPr id="791" name="Google Shape;791;p63"/>
            <p:cNvSpPr/>
            <p:nvPr/>
          </p:nvSpPr>
          <p:spPr>
            <a:xfrm>
              <a:off x="749450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792" name="Google Shape;792;p63"/>
            <p:cNvSpPr txBox="1"/>
            <p:nvPr/>
          </p:nvSpPr>
          <p:spPr>
            <a:xfrm>
              <a:off x="695600" y="1831075"/>
              <a:ext cx="19650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ограниченный словарь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  <p:pic>
        <p:nvPicPr>
          <p:cNvPr id="793" name="Google Shape;793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680" y="1149805"/>
            <a:ext cx="557822" cy="55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64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799" name="Google Shape;799;p64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00" name="Google Shape;800;p64"/>
            <p:cNvSpPr txBox="1"/>
            <p:nvPr/>
          </p:nvSpPr>
          <p:spPr>
            <a:xfrm>
              <a:off x="609175" y="17207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полнота выше при близкой точности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01" name="Google Shape;80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52</a:t>
            </a:fld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64"/>
          <p:cNvGrpSpPr/>
          <p:nvPr/>
        </p:nvGrpSpPr>
        <p:grpSpPr>
          <a:xfrm>
            <a:off x="1970550" y="2802838"/>
            <a:ext cx="1857300" cy="1812600"/>
            <a:chOff x="1085300" y="3191488"/>
            <a:chExt cx="1857300" cy="1812600"/>
          </a:xfrm>
        </p:grpSpPr>
        <p:sp>
          <p:nvSpPr>
            <p:cNvPr id="804" name="Google Shape;804;p64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05" name="Google Shape;805;p64"/>
            <p:cNvSpPr txBox="1"/>
            <p:nvPr/>
          </p:nvSpPr>
          <p:spPr>
            <a:xfrm>
              <a:off x="1204400" y="36439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нужно явно выделять слова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06" name="Google Shape;806;p64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07" name="Google Shape;807;p64"/>
          <p:cNvGrpSpPr/>
          <p:nvPr/>
        </p:nvGrpSpPr>
        <p:grpSpPr>
          <a:xfrm>
            <a:off x="6948600" y="1985575"/>
            <a:ext cx="1857300" cy="1812600"/>
            <a:chOff x="490075" y="1260075"/>
            <a:chExt cx="1857300" cy="1812600"/>
          </a:xfrm>
        </p:grpSpPr>
        <p:sp>
          <p:nvSpPr>
            <p:cNvPr id="808" name="Google Shape;808;p64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09" name="Google Shape;809;p64"/>
            <p:cNvSpPr txBox="1"/>
            <p:nvPr/>
          </p:nvSpPr>
          <p:spPr>
            <a:xfrm>
              <a:off x="548126" y="1716625"/>
              <a:ext cx="17412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учитывает порядок 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10" name="Google Shape;810;p64"/>
          <p:cNvSpPr txBox="1"/>
          <p:nvPr/>
        </p:nvSpPr>
        <p:spPr>
          <a:xfrm>
            <a:off x="6396050" y="167917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64"/>
          <p:cNvGrpSpPr/>
          <p:nvPr/>
        </p:nvGrpSpPr>
        <p:grpSpPr>
          <a:xfrm>
            <a:off x="5053450" y="1215200"/>
            <a:ext cx="1965000" cy="1812600"/>
            <a:chOff x="695600" y="1260075"/>
            <a:chExt cx="1965000" cy="1812600"/>
          </a:xfrm>
        </p:grpSpPr>
        <p:sp>
          <p:nvSpPr>
            <p:cNvPr id="812" name="Google Shape;812;p64"/>
            <p:cNvSpPr/>
            <p:nvPr/>
          </p:nvSpPr>
          <p:spPr>
            <a:xfrm>
              <a:off x="749450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13" name="Google Shape;813;p64"/>
            <p:cNvSpPr txBox="1"/>
            <p:nvPr/>
          </p:nvSpPr>
          <p:spPr>
            <a:xfrm>
              <a:off x="695600" y="1831075"/>
              <a:ext cx="19650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ограниченный словарь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  <p:pic>
        <p:nvPicPr>
          <p:cNvPr id="814" name="Google Shape;81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680" y="1149805"/>
            <a:ext cx="557822" cy="55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65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820" name="Google Shape;820;p65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21" name="Google Shape;821;p65"/>
            <p:cNvSpPr txBox="1"/>
            <p:nvPr/>
          </p:nvSpPr>
          <p:spPr>
            <a:xfrm>
              <a:off x="609175" y="17207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полнота выше при близкой точности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22" name="Google Shape;82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53</a:t>
            </a:fld>
            <a:endParaRPr/>
          </a:p>
        </p:txBody>
      </p:sp>
      <p:pic>
        <p:nvPicPr>
          <p:cNvPr id="823" name="Google Shape;82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65"/>
          <p:cNvGrpSpPr/>
          <p:nvPr/>
        </p:nvGrpSpPr>
        <p:grpSpPr>
          <a:xfrm>
            <a:off x="1970550" y="2802838"/>
            <a:ext cx="1857300" cy="1812600"/>
            <a:chOff x="1085300" y="3191488"/>
            <a:chExt cx="1857300" cy="1812600"/>
          </a:xfrm>
        </p:grpSpPr>
        <p:sp>
          <p:nvSpPr>
            <p:cNvPr id="825" name="Google Shape;825;p65"/>
            <p:cNvSpPr/>
            <p:nvPr/>
          </p:nvSpPr>
          <p:spPr>
            <a:xfrm>
              <a:off x="1085300" y="3191488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26" name="Google Shape;826;p65"/>
            <p:cNvSpPr txBox="1"/>
            <p:nvPr/>
          </p:nvSpPr>
          <p:spPr>
            <a:xfrm>
              <a:off x="1204400" y="3643938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нужно явно выделять слова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27" name="Google Shape;827;p65"/>
          <p:cNvGrpSpPr/>
          <p:nvPr/>
        </p:nvGrpSpPr>
        <p:grpSpPr>
          <a:xfrm>
            <a:off x="6948600" y="1985575"/>
            <a:ext cx="1857300" cy="1812600"/>
            <a:chOff x="490075" y="1260075"/>
            <a:chExt cx="1857300" cy="1812600"/>
          </a:xfrm>
        </p:grpSpPr>
        <p:sp>
          <p:nvSpPr>
            <p:cNvPr id="828" name="Google Shape;828;p65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29" name="Google Shape;829;p65"/>
            <p:cNvSpPr txBox="1"/>
            <p:nvPr/>
          </p:nvSpPr>
          <p:spPr>
            <a:xfrm>
              <a:off x="548126" y="1716625"/>
              <a:ext cx="17412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учитывает порядок 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30" name="Google Shape;830;p65"/>
          <p:cNvGrpSpPr/>
          <p:nvPr/>
        </p:nvGrpSpPr>
        <p:grpSpPr>
          <a:xfrm>
            <a:off x="5277700" y="3170750"/>
            <a:ext cx="1965000" cy="1812600"/>
            <a:chOff x="436225" y="1260075"/>
            <a:chExt cx="1965000" cy="1812600"/>
          </a:xfrm>
        </p:grpSpPr>
        <p:sp>
          <p:nvSpPr>
            <p:cNvPr id="831" name="Google Shape;831;p65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32" name="Google Shape;832;p65"/>
            <p:cNvSpPr txBox="1"/>
            <p:nvPr/>
          </p:nvSpPr>
          <p:spPr>
            <a:xfrm>
              <a:off x="436225" y="1859175"/>
              <a:ext cx="19650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учитывает перефразирования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  <p:sp>
        <p:nvSpPr>
          <p:cNvPr id="833" name="Google Shape;833;p65"/>
          <p:cNvSpPr txBox="1"/>
          <p:nvPr/>
        </p:nvSpPr>
        <p:spPr>
          <a:xfrm>
            <a:off x="6396050" y="167917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65"/>
          <p:cNvGrpSpPr/>
          <p:nvPr/>
        </p:nvGrpSpPr>
        <p:grpSpPr>
          <a:xfrm>
            <a:off x="5053450" y="1215200"/>
            <a:ext cx="1965000" cy="1812600"/>
            <a:chOff x="695600" y="1260075"/>
            <a:chExt cx="1965000" cy="1812600"/>
          </a:xfrm>
        </p:grpSpPr>
        <p:sp>
          <p:nvSpPr>
            <p:cNvPr id="835" name="Google Shape;835;p65"/>
            <p:cNvSpPr/>
            <p:nvPr/>
          </p:nvSpPr>
          <p:spPr>
            <a:xfrm>
              <a:off x="749450" y="1260075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836" name="Google Shape;836;p65"/>
            <p:cNvSpPr txBox="1"/>
            <p:nvPr/>
          </p:nvSpPr>
          <p:spPr>
            <a:xfrm>
              <a:off x="695600" y="1831075"/>
              <a:ext cx="19650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ограниченный словарь</a:t>
              </a:r>
              <a:endParaRPr>
                <a:solidFill>
                  <a:schemeClr val="dk1"/>
                </a:solidFill>
                <a:highlight>
                  <a:srgbClr val="6FA8DC"/>
                </a:highlight>
              </a:endParaRPr>
            </a:p>
          </p:txBody>
        </p:sp>
      </p:grpSp>
      <p:pic>
        <p:nvPicPr>
          <p:cNvPr id="837" name="Google Shape;837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680" y="1149805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классификатор на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6"/>
          <p:cNvSpPr/>
          <p:nvPr/>
        </p:nvSpPr>
        <p:spPr>
          <a:xfrm>
            <a:off x="582120" y="3118200"/>
            <a:ext cx="2695800" cy="26958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6"/>
          <p:cNvSpPr/>
          <p:nvPr/>
        </p:nvSpPr>
        <p:spPr>
          <a:xfrm>
            <a:off x="-103637" y="2082950"/>
            <a:ext cx="4346700" cy="4346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6"/>
          <p:cNvSpPr/>
          <p:nvPr/>
        </p:nvSpPr>
        <p:spPr>
          <a:xfrm rot="5400000">
            <a:off x="3035925" y="2755575"/>
            <a:ext cx="672600" cy="4113300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0" y="1563975"/>
            <a:ext cx="1933800" cy="3587700"/>
          </a:xfrm>
          <a:prstGeom prst="rect">
            <a:avLst/>
          </a:prstGeom>
          <a:solidFill>
            <a:srgbClr val="3E4757"/>
          </a:solidFill>
          <a:ln w="9525" cap="flat" cmpd="sng">
            <a:solidFill>
              <a:srgbClr val="3E4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54</a:t>
            </a:fld>
            <a:endParaRPr/>
          </a:p>
        </p:txBody>
      </p:sp>
      <p:cxnSp>
        <p:nvCxnSpPr>
          <p:cNvPr id="848" name="Google Shape;848;p66"/>
          <p:cNvCxnSpPr/>
          <p:nvPr/>
        </p:nvCxnSpPr>
        <p:spPr>
          <a:xfrm rot="10800000">
            <a:off x="1926113" y="1686000"/>
            <a:ext cx="7800" cy="27855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9" name="Google Shape;849;p66"/>
          <p:cNvCxnSpPr/>
          <p:nvPr/>
        </p:nvCxnSpPr>
        <p:spPr>
          <a:xfrm rot="10800000" flipH="1">
            <a:off x="1926113" y="4460700"/>
            <a:ext cx="2778000" cy="108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0" name="Google Shape;850;p66"/>
          <p:cNvSpPr txBox="1"/>
          <p:nvPr/>
        </p:nvSpPr>
        <p:spPr>
          <a:xfrm>
            <a:off x="4093563" y="452490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/>
          </a:p>
        </p:txBody>
      </p:sp>
      <p:sp>
        <p:nvSpPr>
          <p:cNvPr id="851" name="Google Shape;851;p66"/>
          <p:cNvSpPr txBox="1"/>
          <p:nvPr/>
        </p:nvSpPr>
        <p:spPr>
          <a:xfrm>
            <a:off x="1262138" y="193005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/>
          </a:p>
        </p:txBody>
      </p:sp>
      <p:sp>
        <p:nvSpPr>
          <p:cNvPr id="852" name="Google Shape;852;p66"/>
          <p:cNvSpPr txBox="1"/>
          <p:nvPr/>
        </p:nvSpPr>
        <p:spPr>
          <a:xfrm>
            <a:off x="1704813" y="447930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853" name="Google Shape;853;p66"/>
          <p:cNvSpPr txBox="1"/>
          <p:nvPr/>
        </p:nvSpPr>
        <p:spPr>
          <a:xfrm>
            <a:off x="1446263" y="4105250"/>
            <a:ext cx="548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/>
          </a:p>
        </p:txBody>
      </p:sp>
      <p:sp>
        <p:nvSpPr>
          <p:cNvPr id="854" name="Google Shape;854;p66"/>
          <p:cNvSpPr/>
          <p:nvPr/>
        </p:nvSpPr>
        <p:spPr>
          <a:xfrm>
            <a:off x="3914900" y="2972350"/>
            <a:ext cx="4229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q1</a:t>
            </a:r>
            <a:r>
              <a:rPr lang="ru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Юная леди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не должна играть с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мечами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5" name="Google Shape;855;p66"/>
          <p:cNvSpPr/>
          <p:nvPr/>
        </p:nvSpPr>
        <p:spPr>
          <a:xfrm>
            <a:off x="1582812" y="1392488"/>
            <a:ext cx="422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p1 </a:t>
            </a:r>
            <a:r>
              <a:rPr lang="ru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Меч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тяжел настолько, чтобы ты окреп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DD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6"/>
          <p:cNvSpPr/>
          <p:nvPr/>
        </p:nvSpPr>
        <p:spPr>
          <a:xfrm>
            <a:off x="4243062" y="4269300"/>
            <a:ext cx="422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 p2</a:t>
            </a:r>
            <a:r>
              <a:rPr lang="ru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Вежливость - доспехи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юной леди</a:t>
            </a:r>
            <a:endParaRPr sz="1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7" name="Google Shape;857;p66"/>
          <p:cNvCxnSpPr/>
          <p:nvPr/>
        </p:nvCxnSpPr>
        <p:spPr>
          <a:xfrm rot="10800000" flipH="1">
            <a:off x="1954412" y="3266950"/>
            <a:ext cx="2037600" cy="1190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8" name="Google Shape;858;p66"/>
          <p:cNvSpPr/>
          <p:nvPr/>
        </p:nvSpPr>
        <p:spPr>
          <a:xfrm>
            <a:off x="3214950" y="3872625"/>
            <a:ext cx="965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cos(q1,p2)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9" name="Google Shape;859;p66"/>
          <p:cNvSpPr/>
          <p:nvPr/>
        </p:nvSpPr>
        <p:spPr>
          <a:xfrm>
            <a:off x="2212898" y="2865050"/>
            <a:ext cx="1130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cos(q1, p1)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0" name="Google Shape;860;p6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7"/>
          <p:cNvSpPr/>
          <p:nvPr/>
        </p:nvSpPr>
        <p:spPr>
          <a:xfrm>
            <a:off x="1218100" y="1105875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хочу в ресторан с высокими ценами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55</a:t>
            </a:fld>
            <a:endParaRPr/>
          </a:p>
        </p:txBody>
      </p:sp>
      <p:sp>
        <p:nvSpPr>
          <p:cNvPr id="868" name="Google Shape;868;p67"/>
          <p:cNvSpPr txBox="1"/>
          <p:nvPr/>
        </p:nvSpPr>
        <p:spPr>
          <a:xfrm>
            <a:off x="392850" y="214325"/>
            <a:ext cx="8252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68"/>
          <p:cNvCxnSpPr>
            <a:stCxn id="875" idx="6"/>
            <a:endCxn id="876" idx="2"/>
          </p:cNvCxnSpPr>
          <p:nvPr/>
        </p:nvCxnSpPr>
        <p:spPr>
          <a:xfrm>
            <a:off x="3075400" y="2012175"/>
            <a:ext cx="2901000" cy="614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5" name="Google Shape;875;p68"/>
          <p:cNvSpPr/>
          <p:nvPr/>
        </p:nvSpPr>
        <p:spPr>
          <a:xfrm>
            <a:off x="1218100" y="1105875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хочу в ресторан с высокими ценами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68"/>
          <p:cNvSpPr/>
          <p:nvPr/>
        </p:nvSpPr>
        <p:spPr>
          <a:xfrm>
            <a:off x="5976400" y="17200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поесть бы в дорогом месте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7" name="Google Shape;877;p68"/>
          <p:cNvSpPr txBox="1"/>
          <p:nvPr/>
        </p:nvSpPr>
        <p:spPr>
          <a:xfrm>
            <a:off x="4138475" y="174907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D45F5F"/>
                </a:solidFill>
                <a:latin typeface="Ubuntu"/>
                <a:ea typeface="Ubuntu"/>
                <a:cs typeface="Ubuntu"/>
                <a:sym typeface="Ubuntu"/>
              </a:rPr>
              <a:t>0.01</a:t>
            </a:r>
            <a:endParaRPr>
              <a:solidFill>
                <a:srgbClr val="D45F5F"/>
              </a:solidFill>
            </a:endParaRPr>
          </a:p>
        </p:txBody>
      </p:sp>
      <p:sp>
        <p:nvSpPr>
          <p:cNvPr id="878" name="Google Shape;87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56</a:t>
            </a:fld>
            <a:endParaRPr/>
          </a:p>
        </p:txBody>
      </p:sp>
      <p:sp>
        <p:nvSpPr>
          <p:cNvPr id="879" name="Google Shape;879;p68"/>
          <p:cNvSpPr txBox="1"/>
          <p:nvPr/>
        </p:nvSpPr>
        <p:spPr>
          <a:xfrm>
            <a:off x="392850" y="214325"/>
            <a:ext cx="8252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4" name="Google Shape;884;p69"/>
          <p:cNvCxnSpPr>
            <a:stCxn id="885" idx="2"/>
            <a:endCxn id="886" idx="2"/>
          </p:cNvCxnSpPr>
          <p:nvPr/>
        </p:nvCxnSpPr>
        <p:spPr>
          <a:xfrm>
            <a:off x="1218100" y="2012175"/>
            <a:ext cx="1230900" cy="2057700"/>
          </a:xfrm>
          <a:prstGeom prst="curvedConnector3">
            <a:avLst>
              <a:gd name="adj1" fmla="val -19346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7" name="Google Shape;887;p69"/>
          <p:cNvSpPr txBox="1"/>
          <p:nvPr/>
        </p:nvSpPr>
        <p:spPr>
          <a:xfrm>
            <a:off x="403450" y="3368275"/>
            <a:ext cx="1035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D45F5F"/>
                </a:solidFill>
                <a:latin typeface="Ubuntu"/>
                <a:ea typeface="Ubuntu"/>
                <a:cs typeface="Ubuntu"/>
                <a:sym typeface="Ubuntu"/>
              </a:rPr>
              <a:t>0.02</a:t>
            </a:r>
            <a:endParaRPr>
              <a:solidFill>
                <a:srgbClr val="D45F5F"/>
              </a:solidFill>
            </a:endParaRPr>
          </a:p>
        </p:txBody>
      </p:sp>
      <p:cxnSp>
        <p:nvCxnSpPr>
          <p:cNvPr id="888" name="Google Shape;888;p69"/>
          <p:cNvCxnSpPr>
            <a:stCxn id="889" idx="4"/>
            <a:endCxn id="886" idx="6"/>
          </p:cNvCxnSpPr>
          <p:nvPr/>
        </p:nvCxnSpPr>
        <p:spPr>
          <a:xfrm rot="5400000">
            <a:off x="5337100" y="2501950"/>
            <a:ext cx="537300" cy="2598600"/>
          </a:xfrm>
          <a:prstGeom prst="curvedConnector2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69"/>
          <p:cNvSpPr txBox="1"/>
          <p:nvPr/>
        </p:nvSpPr>
        <p:spPr>
          <a:xfrm>
            <a:off x="5722700" y="397982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D45F5F"/>
                </a:solidFill>
                <a:latin typeface="Ubuntu"/>
                <a:ea typeface="Ubuntu"/>
                <a:cs typeface="Ubuntu"/>
                <a:sym typeface="Ubuntu"/>
              </a:rPr>
              <a:t>0.03</a:t>
            </a:r>
            <a:endParaRPr>
              <a:solidFill>
                <a:srgbClr val="D45F5F"/>
              </a:solidFill>
            </a:endParaRPr>
          </a:p>
        </p:txBody>
      </p:sp>
      <p:cxnSp>
        <p:nvCxnSpPr>
          <p:cNvPr id="891" name="Google Shape;891;p69"/>
          <p:cNvCxnSpPr>
            <a:stCxn id="885" idx="6"/>
            <a:endCxn id="889" idx="2"/>
          </p:cNvCxnSpPr>
          <p:nvPr/>
        </p:nvCxnSpPr>
        <p:spPr>
          <a:xfrm>
            <a:off x="3075400" y="2012175"/>
            <a:ext cx="2901000" cy="614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5" name="Google Shape;885;p69"/>
          <p:cNvSpPr/>
          <p:nvPr/>
        </p:nvSpPr>
        <p:spPr>
          <a:xfrm>
            <a:off x="1218100" y="1105875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хочу в ресторан с высокими ценами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9" name="Google Shape;889;p69"/>
          <p:cNvSpPr/>
          <p:nvPr/>
        </p:nvSpPr>
        <p:spPr>
          <a:xfrm>
            <a:off x="5976400" y="17200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поесть бы в дорогом месте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6" name="Google Shape;886;p69"/>
          <p:cNvSpPr/>
          <p:nvPr/>
        </p:nvSpPr>
        <p:spPr>
          <a:xfrm>
            <a:off x="2449000" y="316355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пойдём в мажорный бар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2" name="Google Shape;892;p69"/>
          <p:cNvSpPr txBox="1"/>
          <p:nvPr/>
        </p:nvSpPr>
        <p:spPr>
          <a:xfrm>
            <a:off x="4138475" y="174907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D45F5F"/>
                </a:solidFill>
                <a:latin typeface="Ubuntu"/>
                <a:ea typeface="Ubuntu"/>
                <a:cs typeface="Ubuntu"/>
                <a:sym typeface="Ubuntu"/>
              </a:rPr>
              <a:t>0.01</a:t>
            </a:r>
            <a:endParaRPr>
              <a:solidFill>
                <a:srgbClr val="D45F5F"/>
              </a:solidFill>
            </a:endParaRPr>
          </a:p>
        </p:txBody>
      </p:sp>
      <p:sp>
        <p:nvSpPr>
          <p:cNvPr id="893" name="Google Shape;89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57</a:t>
            </a:fld>
            <a:endParaRPr/>
          </a:p>
        </p:txBody>
      </p:sp>
      <p:sp>
        <p:nvSpPr>
          <p:cNvPr id="894" name="Google Shape;894;p69"/>
          <p:cNvSpPr txBox="1"/>
          <p:nvPr/>
        </p:nvSpPr>
        <p:spPr>
          <a:xfrm>
            <a:off x="392850" y="214325"/>
            <a:ext cx="8252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 tf-idf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9" name="Google Shape;899;p70"/>
          <p:cNvGraphicFramePr/>
          <p:nvPr/>
        </p:nvGraphicFramePr>
        <p:xfrm>
          <a:off x="4423175" y="1908200"/>
          <a:ext cx="1667425" cy="182868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3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0" name="Google Shape;900;p70"/>
          <p:cNvSpPr txBox="1"/>
          <p:nvPr/>
        </p:nvSpPr>
        <p:spPr>
          <a:xfrm>
            <a:off x="3030525" y="19082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дракон</a:t>
            </a:r>
            <a:endParaRPr/>
          </a:p>
        </p:txBody>
      </p:sp>
      <p:sp>
        <p:nvSpPr>
          <p:cNvPr id="901" name="Google Shape;901;p70"/>
          <p:cNvSpPr txBox="1"/>
          <p:nvPr/>
        </p:nvSpPr>
        <p:spPr>
          <a:xfrm>
            <a:off x="2630075" y="2376175"/>
            <a:ext cx="1793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лютоволк</a:t>
            </a:r>
            <a:endParaRPr/>
          </a:p>
        </p:txBody>
      </p:sp>
      <p:sp>
        <p:nvSpPr>
          <p:cNvPr id="902" name="Google Shape;902;p70"/>
          <p:cNvSpPr txBox="1"/>
          <p:nvPr/>
        </p:nvSpPr>
        <p:spPr>
          <a:xfrm>
            <a:off x="3282000" y="2826350"/>
            <a:ext cx="12174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ворон</a:t>
            </a:r>
            <a:endParaRPr/>
          </a:p>
        </p:txBody>
      </p:sp>
      <p:sp>
        <p:nvSpPr>
          <p:cNvPr id="903" name="Google Shape;903;p70"/>
          <p:cNvSpPr txBox="1"/>
          <p:nvPr/>
        </p:nvSpPr>
        <p:spPr>
          <a:xfrm>
            <a:off x="3030525" y="32854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мамонт</a:t>
            </a:r>
            <a:endParaRPr/>
          </a:p>
        </p:txBody>
      </p:sp>
      <p:sp>
        <p:nvSpPr>
          <p:cNvPr id="904" name="Google Shape;904;p70"/>
          <p:cNvSpPr txBox="1"/>
          <p:nvPr/>
        </p:nvSpPr>
        <p:spPr>
          <a:xfrm>
            <a:off x="3254725" y="1399000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слово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cxnSp>
        <p:nvCxnSpPr>
          <p:cNvPr id="905" name="Google Shape;905;p70"/>
          <p:cNvCxnSpPr/>
          <p:nvPr/>
        </p:nvCxnSpPr>
        <p:spPr>
          <a:xfrm rot="10800000" flipH="1">
            <a:off x="2557350" y="1899825"/>
            <a:ext cx="3540900" cy="19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70"/>
          <p:cNvCxnSpPr/>
          <p:nvPr/>
        </p:nvCxnSpPr>
        <p:spPr>
          <a:xfrm rot="10800000">
            <a:off x="4423163" y="1557100"/>
            <a:ext cx="0" cy="1602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70"/>
          <p:cNvSpPr txBox="1"/>
          <p:nvPr/>
        </p:nvSpPr>
        <p:spPr>
          <a:xfrm>
            <a:off x="4499400" y="1399000"/>
            <a:ext cx="206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эмбеддинг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908" name="Google Shape;908;p70"/>
          <p:cNvSpPr txBox="1">
            <a:spLocks noGrp="1"/>
          </p:cNvSpPr>
          <p:nvPr>
            <p:ph type="sldNum" idx="12"/>
          </p:nvPr>
        </p:nvSpPr>
        <p:spPr>
          <a:xfrm>
            <a:off x="8623373" y="4678001"/>
            <a:ext cx="3978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58</a:t>
            </a:fld>
            <a:endParaRPr/>
          </a:p>
        </p:txBody>
      </p:sp>
      <p:sp>
        <p:nvSpPr>
          <p:cNvPr id="909" name="Google Shape;909;p70"/>
          <p:cNvSpPr txBox="1"/>
          <p:nvPr/>
        </p:nvSpPr>
        <p:spPr>
          <a:xfrm>
            <a:off x="392850" y="214325"/>
            <a:ext cx="86781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4" name="Google Shape;914;p71"/>
          <p:cNvGraphicFramePr/>
          <p:nvPr/>
        </p:nvGraphicFramePr>
        <p:xfrm>
          <a:off x="4423175" y="1908200"/>
          <a:ext cx="1667425" cy="182868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3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5" name="Google Shape;915;p71"/>
          <p:cNvSpPr txBox="1"/>
          <p:nvPr/>
        </p:nvSpPr>
        <p:spPr>
          <a:xfrm>
            <a:off x="3030525" y="19082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дракон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916" name="Google Shape;916;p71"/>
          <p:cNvSpPr txBox="1"/>
          <p:nvPr/>
        </p:nvSpPr>
        <p:spPr>
          <a:xfrm>
            <a:off x="2630075" y="2376175"/>
            <a:ext cx="1793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лютоволк</a:t>
            </a:r>
            <a:endParaRPr/>
          </a:p>
        </p:txBody>
      </p:sp>
      <p:sp>
        <p:nvSpPr>
          <p:cNvPr id="917" name="Google Shape;917;p71"/>
          <p:cNvSpPr txBox="1"/>
          <p:nvPr/>
        </p:nvSpPr>
        <p:spPr>
          <a:xfrm>
            <a:off x="3282000" y="2826350"/>
            <a:ext cx="12174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ворон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918" name="Google Shape;918;p71"/>
          <p:cNvSpPr txBox="1"/>
          <p:nvPr/>
        </p:nvSpPr>
        <p:spPr>
          <a:xfrm>
            <a:off x="3030525" y="32854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мамонт</a:t>
            </a:r>
            <a:endParaRPr/>
          </a:p>
        </p:txBody>
      </p:sp>
      <p:cxnSp>
        <p:nvCxnSpPr>
          <p:cNvPr id="919" name="Google Shape;919;p71"/>
          <p:cNvCxnSpPr/>
          <p:nvPr/>
        </p:nvCxnSpPr>
        <p:spPr>
          <a:xfrm rot="10800000" flipH="1">
            <a:off x="2557350" y="1899825"/>
            <a:ext cx="3540900" cy="19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Google Shape;920;p71"/>
          <p:cNvCxnSpPr/>
          <p:nvPr/>
        </p:nvCxnSpPr>
        <p:spPr>
          <a:xfrm rot="10800000">
            <a:off x="4423163" y="1557100"/>
            <a:ext cx="0" cy="1602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71"/>
          <p:cNvSpPr txBox="1">
            <a:spLocks noGrp="1"/>
          </p:cNvSpPr>
          <p:nvPr>
            <p:ph type="sldNum" idx="12"/>
          </p:nvPr>
        </p:nvSpPr>
        <p:spPr>
          <a:xfrm>
            <a:off x="8623373" y="4678001"/>
            <a:ext cx="3978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59</a:t>
            </a:fld>
            <a:endParaRPr/>
          </a:p>
        </p:txBody>
      </p:sp>
      <p:sp>
        <p:nvSpPr>
          <p:cNvPr id="922" name="Google Shape;922;p71"/>
          <p:cNvSpPr/>
          <p:nvPr/>
        </p:nvSpPr>
        <p:spPr>
          <a:xfrm>
            <a:off x="6098250" y="2083350"/>
            <a:ext cx="516934" cy="1022648"/>
          </a:xfrm>
          <a:custGeom>
            <a:avLst/>
            <a:gdLst/>
            <a:ahLst/>
            <a:cxnLst/>
            <a:rect l="l" t="t" r="r" b="b"/>
            <a:pathLst>
              <a:path w="16438" h="39435" extrusionOk="0">
                <a:moveTo>
                  <a:pt x="916" y="57"/>
                </a:moveTo>
                <a:cubicBezTo>
                  <a:pt x="5753" y="57"/>
                  <a:pt x="13051" y="-726"/>
                  <a:pt x="14957" y="3720"/>
                </a:cubicBezTo>
                <a:cubicBezTo>
                  <a:pt x="20042" y="15583"/>
                  <a:pt x="10737" y="32273"/>
                  <a:pt x="0" y="39435"/>
                </a:cubicBezTo>
              </a:path>
            </a:pathLst>
          </a:custGeom>
          <a:noFill/>
          <a:ln w="38100" cap="flat" cmpd="sng">
            <a:solidFill>
              <a:srgbClr val="FFDD2D"/>
            </a:solidFill>
            <a:prstDash val="solid"/>
            <a:round/>
            <a:headEnd type="triangle" w="med" len="med"/>
            <a:tailEnd type="triangle" w="med" len="med"/>
          </a:ln>
        </p:spPr>
      </p:sp>
      <p:pic>
        <p:nvPicPr>
          <p:cNvPr id="923" name="Google Shape;9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175" y="1949375"/>
            <a:ext cx="920301" cy="8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1"/>
          <p:cNvSpPr txBox="1"/>
          <p:nvPr/>
        </p:nvSpPr>
        <p:spPr>
          <a:xfrm>
            <a:off x="3254725" y="1399000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слово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925" name="Google Shape;925;p71"/>
          <p:cNvSpPr txBox="1"/>
          <p:nvPr/>
        </p:nvSpPr>
        <p:spPr>
          <a:xfrm>
            <a:off x="4499400" y="1399000"/>
            <a:ext cx="206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926" name="Google Shape;926;p71"/>
          <p:cNvSpPr txBox="1"/>
          <p:nvPr/>
        </p:nvSpPr>
        <p:spPr>
          <a:xfrm>
            <a:off x="392850" y="214325"/>
            <a:ext cx="86781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548838" y="16654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переведи 100 рублей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Лере</a:t>
            </a:r>
            <a:endParaRPr>
              <a:highlight>
                <a:srgbClr val="6FA8DC"/>
              </a:highlight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51500" y="197775"/>
            <a:ext cx="6712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намерение (интент)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" name="Google Shape;931;p72"/>
          <p:cNvGraphicFramePr/>
          <p:nvPr/>
        </p:nvGraphicFramePr>
        <p:xfrm>
          <a:off x="4423175" y="1908200"/>
          <a:ext cx="1667425" cy="182868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3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DD2D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</a:t>
                      </a:r>
                      <a:endParaRPr sz="1800" b="1">
                        <a:solidFill>
                          <a:srgbClr val="FFDD2D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2" name="Google Shape;932;p72"/>
          <p:cNvSpPr txBox="1"/>
          <p:nvPr/>
        </p:nvSpPr>
        <p:spPr>
          <a:xfrm>
            <a:off x="3030525" y="19082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дракон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933" name="Google Shape;933;p72"/>
          <p:cNvSpPr txBox="1"/>
          <p:nvPr/>
        </p:nvSpPr>
        <p:spPr>
          <a:xfrm>
            <a:off x="2630075" y="2376175"/>
            <a:ext cx="1793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лютоволк</a:t>
            </a:r>
            <a:endParaRPr/>
          </a:p>
        </p:txBody>
      </p:sp>
      <p:sp>
        <p:nvSpPr>
          <p:cNvPr id="934" name="Google Shape;934;p72"/>
          <p:cNvSpPr txBox="1"/>
          <p:nvPr/>
        </p:nvSpPr>
        <p:spPr>
          <a:xfrm>
            <a:off x="3282000" y="2826350"/>
            <a:ext cx="12174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ворон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935" name="Google Shape;935;p72"/>
          <p:cNvSpPr txBox="1"/>
          <p:nvPr/>
        </p:nvSpPr>
        <p:spPr>
          <a:xfrm>
            <a:off x="3030525" y="3285425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мамонт</a:t>
            </a:r>
            <a:endParaRPr/>
          </a:p>
        </p:txBody>
      </p:sp>
      <p:cxnSp>
        <p:nvCxnSpPr>
          <p:cNvPr id="936" name="Google Shape;936;p72"/>
          <p:cNvCxnSpPr/>
          <p:nvPr/>
        </p:nvCxnSpPr>
        <p:spPr>
          <a:xfrm rot="10800000" flipH="1">
            <a:off x="2557350" y="1899825"/>
            <a:ext cx="3540900" cy="19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72"/>
          <p:cNvCxnSpPr/>
          <p:nvPr/>
        </p:nvCxnSpPr>
        <p:spPr>
          <a:xfrm rot="10800000">
            <a:off x="4423163" y="1557100"/>
            <a:ext cx="0" cy="1602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72"/>
          <p:cNvSpPr txBox="1">
            <a:spLocks noGrp="1"/>
          </p:cNvSpPr>
          <p:nvPr>
            <p:ph type="sldNum" idx="12"/>
          </p:nvPr>
        </p:nvSpPr>
        <p:spPr>
          <a:xfrm>
            <a:off x="8623373" y="4678001"/>
            <a:ext cx="397800" cy="3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60</a:t>
            </a:fld>
            <a:endParaRPr/>
          </a:p>
        </p:txBody>
      </p:sp>
      <p:sp>
        <p:nvSpPr>
          <p:cNvPr id="939" name="Google Shape;939;p72"/>
          <p:cNvSpPr/>
          <p:nvPr/>
        </p:nvSpPr>
        <p:spPr>
          <a:xfrm>
            <a:off x="6098250" y="2083350"/>
            <a:ext cx="783558" cy="1452884"/>
          </a:xfrm>
          <a:custGeom>
            <a:avLst/>
            <a:gdLst/>
            <a:ahLst/>
            <a:cxnLst/>
            <a:rect l="l" t="t" r="r" b="b"/>
            <a:pathLst>
              <a:path w="16438" h="39435" extrusionOk="0">
                <a:moveTo>
                  <a:pt x="916" y="57"/>
                </a:moveTo>
                <a:cubicBezTo>
                  <a:pt x="5753" y="57"/>
                  <a:pt x="13051" y="-726"/>
                  <a:pt x="14957" y="3720"/>
                </a:cubicBezTo>
                <a:cubicBezTo>
                  <a:pt x="20042" y="15583"/>
                  <a:pt x="10737" y="32273"/>
                  <a:pt x="0" y="39435"/>
                </a:cubicBezTo>
              </a:path>
            </a:pathLst>
          </a:custGeom>
          <a:noFill/>
          <a:ln w="38100" cap="flat" cmpd="sng">
            <a:solidFill>
              <a:srgbClr val="FFDD2D"/>
            </a:solidFill>
            <a:prstDash val="solid"/>
            <a:round/>
            <a:headEnd type="triangle" w="med" len="med"/>
            <a:tailEnd type="triangle" w="med" len="med"/>
          </a:ln>
        </p:spPr>
      </p:sp>
      <p:pic>
        <p:nvPicPr>
          <p:cNvPr id="940" name="Google Shape;9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175" y="2356700"/>
            <a:ext cx="968999" cy="8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2"/>
          <p:cNvSpPr txBox="1"/>
          <p:nvPr/>
        </p:nvSpPr>
        <p:spPr>
          <a:xfrm>
            <a:off x="392850" y="214325"/>
            <a:ext cx="86781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2" name="Google Shape;942;p72"/>
          <p:cNvSpPr txBox="1"/>
          <p:nvPr/>
        </p:nvSpPr>
        <p:spPr>
          <a:xfrm>
            <a:off x="3254725" y="1399000"/>
            <a:ext cx="1350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слово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943" name="Google Shape;943;p72"/>
          <p:cNvSpPr txBox="1"/>
          <p:nvPr/>
        </p:nvSpPr>
        <p:spPr>
          <a:xfrm>
            <a:off x="4499400" y="1399000"/>
            <a:ext cx="206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61</a:t>
            </a:fld>
            <a:endParaRPr/>
          </a:p>
        </p:txBody>
      </p:sp>
      <p:sp>
        <p:nvSpPr>
          <p:cNvPr id="949" name="Google Shape;949;p7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62</a:t>
            </a:fld>
            <a:endParaRPr/>
          </a:p>
        </p:txBody>
      </p:sp>
      <p:sp>
        <p:nvSpPr>
          <p:cNvPr id="955" name="Google Shape;955;p74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6" name="Google Shape;956;p74"/>
          <p:cNvSpPr txBox="1"/>
          <p:nvPr/>
        </p:nvSpPr>
        <p:spPr>
          <a:xfrm>
            <a:off x="1049250" y="1747800"/>
            <a:ext cx="70455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дедлайнов? не сегодня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1" name="Google Shape;961;p75"/>
          <p:cNvGraphicFramePr/>
          <p:nvPr/>
        </p:nvGraphicFramePr>
        <p:xfrm>
          <a:off x="2628988" y="3210325"/>
          <a:ext cx="282837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62" name="Google Shape;962;p75"/>
          <p:cNvCxnSpPr/>
          <p:nvPr/>
        </p:nvCxnSpPr>
        <p:spPr>
          <a:xfrm>
            <a:off x="4043175" y="2238650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3" name="Google Shape;963;p75"/>
          <p:cNvSpPr/>
          <p:nvPr/>
        </p:nvSpPr>
        <p:spPr>
          <a:xfrm>
            <a:off x="3081063" y="360652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4" name="Google Shape;96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63</a:t>
            </a:fld>
            <a:endParaRPr/>
          </a:p>
        </p:txBody>
      </p:sp>
      <p:sp>
        <p:nvSpPr>
          <p:cNvPr id="965" name="Google Shape;965;p7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6" name="Google Shape;966;p75"/>
          <p:cNvSpPr txBox="1"/>
          <p:nvPr/>
        </p:nvSpPr>
        <p:spPr>
          <a:xfrm>
            <a:off x="1049250" y="1747800"/>
            <a:ext cx="70455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дедлайнов? не сегодня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Google Shape;971;p76"/>
          <p:cNvGraphicFramePr/>
          <p:nvPr/>
        </p:nvGraphicFramePr>
        <p:xfrm>
          <a:off x="2628988" y="3210325"/>
          <a:ext cx="282837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72" name="Google Shape;972;p76"/>
          <p:cNvCxnSpPr/>
          <p:nvPr/>
        </p:nvCxnSpPr>
        <p:spPr>
          <a:xfrm>
            <a:off x="4043175" y="2238650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3" name="Google Shape;973;p76"/>
          <p:cNvSpPr/>
          <p:nvPr/>
        </p:nvSpPr>
        <p:spPr>
          <a:xfrm>
            <a:off x="3081063" y="360652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4" name="Google Shape;974;p76"/>
          <p:cNvSpPr/>
          <p:nvPr/>
        </p:nvSpPr>
        <p:spPr>
          <a:xfrm rot="-5400000">
            <a:off x="2337850" y="1019400"/>
            <a:ext cx="102000" cy="2464200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76"/>
          <p:cNvSpPr/>
          <p:nvPr/>
        </p:nvSpPr>
        <p:spPr>
          <a:xfrm rot="-5400000">
            <a:off x="6141750" y="448800"/>
            <a:ext cx="102000" cy="3605400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/>
          <p:nvPr/>
        </p:nvSpPr>
        <p:spPr>
          <a:xfrm>
            <a:off x="1361325" y="2302500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контекст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7" name="Google Shape;977;p76"/>
          <p:cNvSpPr/>
          <p:nvPr/>
        </p:nvSpPr>
        <p:spPr>
          <a:xfrm>
            <a:off x="4956800" y="2302500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контекст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8" name="Google Shape;978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64</a:t>
            </a:fld>
            <a:endParaRPr/>
          </a:p>
        </p:txBody>
      </p:sp>
      <p:sp>
        <p:nvSpPr>
          <p:cNvPr id="979" name="Google Shape;979;p7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0" name="Google Shape;980;p76"/>
          <p:cNvSpPr txBox="1"/>
          <p:nvPr/>
        </p:nvSpPr>
        <p:spPr>
          <a:xfrm>
            <a:off x="1049250" y="1747800"/>
            <a:ext cx="70455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дедлайнов? не сегодня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65</a:t>
            </a:fld>
            <a:endParaRPr/>
          </a:p>
        </p:txBody>
      </p:sp>
      <p:sp>
        <p:nvSpPr>
          <p:cNvPr id="986" name="Google Shape;986;p7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word2vec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7" name="Google Shape;987;p77"/>
          <p:cNvSpPr txBox="1"/>
          <p:nvPr/>
        </p:nvSpPr>
        <p:spPr>
          <a:xfrm>
            <a:off x="2464350" y="1110175"/>
            <a:ext cx="65568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... 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дедлайнов? не сегодня </a:t>
            </a:r>
            <a:endParaRPr/>
          </a:p>
        </p:txBody>
      </p:sp>
      <p:sp>
        <p:nvSpPr>
          <p:cNvPr id="988" name="Google Shape;988;p77"/>
          <p:cNvSpPr txBox="1"/>
          <p:nvPr/>
        </p:nvSpPr>
        <p:spPr>
          <a:xfrm>
            <a:off x="591300" y="1110175"/>
            <a:ext cx="1362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" name="Google Shape;993;p78"/>
          <p:cNvGraphicFramePr/>
          <p:nvPr/>
        </p:nvGraphicFramePr>
        <p:xfrm>
          <a:off x="882850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94" name="Google Shape;994;p78"/>
          <p:cNvCxnSpPr/>
          <p:nvPr/>
        </p:nvCxnSpPr>
        <p:spPr>
          <a:xfrm>
            <a:off x="1074300" y="1623400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5" name="Google Shape;995;p78"/>
          <p:cNvCxnSpPr/>
          <p:nvPr/>
        </p:nvCxnSpPr>
        <p:spPr>
          <a:xfrm>
            <a:off x="8125800" y="1626475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6" name="Google Shape;99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66</a:t>
            </a:fld>
            <a:endParaRPr/>
          </a:p>
        </p:txBody>
      </p:sp>
      <p:sp>
        <p:nvSpPr>
          <p:cNvPr id="997" name="Google Shape;997;p78"/>
          <p:cNvSpPr/>
          <p:nvPr/>
        </p:nvSpPr>
        <p:spPr>
          <a:xfrm>
            <a:off x="7159488" y="4245575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98" name="Google Shape;998;p78"/>
          <p:cNvGraphicFramePr/>
          <p:nvPr/>
        </p:nvGraphicFramePr>
        <p:xfrm>
          <a:off x="7934375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9" name="Google Shape;999;p78"/>
          <p:cNvSpPr/>
          <p:nvPr/>
        </p:nvSpPr>
        <p:spPr>
          <a:xfrm>
            <a:off x="107988" y="4248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0" name="Google Shape;1000;p78"/>
          <p:cNvSpPr/>
          <p:nvPr/>
        </p:nvSpPr>
        <p:spPr>
          <a:xfrm>
            <a:off x="6111738" y="1657125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случайное слово из контекста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1" name="Google Shape;1001;p78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word2vec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78"/>
          <p:cNvSpPr txBox="1"/>
          <p:nvPr/>
        </p:nvSpPr>
        <p:spPr>
          <a:xfrm>
            <a:off x="2464350" y="1110175"/>
            <a:ext cx="65568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... 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дедлайнов? не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сегодня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1003" name="Google Shape;1003;p78"/>
          <p:cNvSpPr txBox="1"/>
          <p:nvPr/>
        </p:nvSpPr>
        <p:spPr>
          <a:xfrm>
            <a:off x="591300" y="1110175"/>
            <a:ext cx="1362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8" name="Google Shape;1008;p79"/>
          <p:cNvGraphicFramePr/>
          <p:nvPr/>
        </p:nvGraphicFramePr>
        <p:xfrm>
          <a:off x="5477800" y="2550475"/>
          <a:ext cx="459025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4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09" name="Google Shape;1009;p79"/>
          <p:cNvGraphicFramePr/>
          <p:nvPr/>
        </p:nvGraphicFramePr>
        <p:xfrm>
          <a:off x="882850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10" name="Google Shape;1010;p79"/>
          <p:cNvGraphicFramePr/>
          <p:nvPr/>
        </p:nvGraphicFramePr>
        <p:xfrm>
          <a:off x="3180325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11" name="Google Shape;1011;p79"/>
          <p:cNvCxnSpPr/>
          <p:nvPr/>
        </p:nvCxnSpPr>
        <p:spPr>
          <a:xfrm>
            <a:off x="1074300" y="1623400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2" name="Google Shape;1012;p79"/>
          <p:cNvCxnSpPr/>
          <p:nvPr/>
        </p:nvCxnSpPr>
        <p:spPr>
          <a:xfrm>
            <a:off x="8125800" y="1626475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3" name="Google Shape;101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FFFFFF"/>
                </a:solidFill>
              </a:rPr>
              <a:t>67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014" name="Google Shape;1014;p79"/>
          <p:cNvCxnSpPr/>
          <p:nvPr/>
        </p:nvCxnSpPr>
        <p:spPr>
          <a:xfrm>
            <a:off x="6079775" y="2752725"/>
            <a:ext cx="1628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15" name="Google Shape;1015;p79"/>
          <p:cNvSpPr/>
          <p:nvPr/>
        </p:nvSpPr>
        <p:spPr>
          <a:xfrm>
            <a:off x="5927825" y="2958350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считаем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ошибку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6" name="Google Shape;1016;p79"/>
          <p:cNvSpPr/>
          <p:nvPr/>
        </p:nvSpPr>
        <p:spPr>
          <a:xfrm>
            <a:off x="4741013" y="4250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вероятность 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появления слова в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контексте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17" name="Google Shape;1017;p79"/>
          <p:cNvCxnSpPr/>
          <p:nvPr/>
        </p:nvCxnSpPr>
        <p:spPr>
          <a:xfrm rot="10800000" flipH="1">
            <a:off x="1285875" y="2747400"/>
            <a:ext cx="1871700" cy="757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8" name="Google Shape;1018;p79"/>
          <p:cNvCxnSpPr/>
          <p:nvPr/>
        </p:nvCxnSpPr>
        <p:spPr>
          <a:xfrm rot="10800000" flipH="1">
            <a:off x="1290650" y="3162350"/>
            <a:ext cx="1866900" cy="376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9" name="Google Shape;1019;p79"/>
          <p:cNvCxnSpPr/>
          <p:nvPr/>
        </p:nvCxnSpPr>
        <p:spPr>
          <a:xfrm>
            <a:off x="1287013" y="3576675"/>
            <a:ext cx="187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0" name="Google Shape;1020;p79"/>
          <p:cNvCxnSpPr/>
          <p:nvPr/>
        </p:nvCxnSpPr>
        <p:spPr>
          <a:xfrm>
            <a:off x="1281125" y="3619500"/>
            <a:ext cx="1876500" cy="35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79"/>
          <p:cNvSpPr txBox="1"/>
          <p:nvPr/>
        </p:nvSpPr>
        <p:spPr>
          <a:xfrm>
            <a:off x="2143125" y="2574075"/>
            <a:ext cx="459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ru" baseline="-25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k1</a:t>
            </a:r>
            <a:endParaRPr baseline="-25000"/>
          </a:p>
        </p:txBody>
      </p:sp>
      <p:sp>
        <p:nvSpPr>
          <p:cNvPr id="1022" name="Google Shape;1022;p79"/>
          <p:cNvSpPr txBox="1"/>
          <p:nvPr/>
        </p:nvSpPr>
        <p:spPr>
          <a:xfrm>
            <a:off x="2143125" y="3824675"/>
            <a:ext cx="459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ru" baseline="-25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kn</a:t>
            </a:r>
            <a:endParaRPr baseline="-25000"/>
          </a:p>
        </p:txBody>
      </p:sp>
      <p:sp>
        <p:nvSpPr>
          <p:cNvPr id="1023" name="Google Shape;1023;p79"/>
          <p:cNvSpPr txBox="1"/>
          <p:nvPr/>
        </p:nvSpPr>
        <p:spPr>
          <a:xfrm>
            <a:off x="539350" y="3366225"/>
            <a:ext cx="34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</a:t>
            </a:r>
            <a:endParaRPr/>
          </a:p>
        </p:txBody>
      </p:sp>
      <p:cxnSp>
        <p:nvCxnSpPr>
          <p:cNvPr id="1024" name="Google Shape;1024;p79"/>
          <p:cNvCxnSpPr/>
          <p:nvPr/>
        </p:nvCxnSpPr>
        <p:spPr>
          <a:xfrm>
            <a:off x="3634588" y="2657475"/>
            <a:ext cx="1804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5" name="Google Shape;1025;p79"/>
          <p:cNvCxnSpPr/>
          <p:nvPr/>
        </p:nvCxnSpPr>
        <p:spPr>
          <a:xfrm rot="10800000" flipH="1">
            <a:off x="3638550" y="2743125"/>
            <a:ext cx="1800300" cy="42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6" name="Google Shape;1026;p79"/>
          <p:cNvCxnSpPr/>
          <p:nvPr/>
        </p:nvCxnSpPr>
        <p:spPr>
          <a:xfrm rot="10800000" flipH="1">
            <a:off x="3638550" y="2847900"/>
            <a:ext cx="1809900" cy="73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7" name="Google Shape;1027;p79"/>
          <p:cNvCxnSpPr/>
          <p:nvPr/>
        </p:nvCxnSpPr>
        <p:spPr>
          <a:xfrm rot="10800000" flipH="1">
            <a:off x="3638550" y="2943075"/>
            <a:ext cx="1790700" cy="1047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8" name="Google Shape;1028;p79"/>
          <p:cNvSpPr/>
          <p:nvPr/>
        </p:nvSpPr>
        <p:spPr>
          <a:xfrm>
            <a:off x="2405450" y="4276575"/>
            <a:ext cx="1932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внутренний слой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9" name="Google Shape;1029;p79"/>
          <p:cNvSpPr/>
          <p:nvPr/>
        </p:nvSpPr>
        <p:spPr>
          <a:xfrm>
            <a:off x="7159500" y="4245575"/>
            <a:ext cx="1932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030" name="Google Shape;1030;p79"/>
          <p:cNvGraphicFramePr/>
          <p:nvPr/>
        </p:nvGraphicFramePr>
        <p:xfrm>
          <a:off x="7934375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31" name="Google Shape;1031;p79"/>
          <p:cNvSpPr/>
          <p:nvPr/>
        </p:nvSpPr>
        <p:spPr>
          <a:xfrm>
            <a:off x="107988" y="4248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2" name="Google Shape;1032;p79"/>
          <p:cNvSpPr/>
          <p:nvPr/>
        </p:nvSpPr>
        <p:spPr>
          <a:xfrm>
            <a:off x="6111738" y="1657125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случайное слово из контекста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Google Shape;1033;p79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word2vec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4" name="Google Shape;1034;p79"/>
          <p:cNvSpPr txBox="1"/>
          <p:nvPr/>
        </p:nvSpPr>
        <p:spPr>
          <a:xfrm>
            <a:off x="2464350" y="1110175"/>
            <a:ext cx="65568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что мы говорим 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... 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дедлайнов? не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сегодня</a:t>
            </a:r>
            <a:r>
              <a:rPr lang="ru" sz="24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sp>
        <p:nvSpPr>
          <p:cNvPr id="1035" name="Google Shape;1035;p79"/>
          <p:cNvSpPr txBox="1"/>
          <p:nvPr/>
        </p:nvSpPr>
        <p:spPr>
          <a:xfrm>
            <a:off x="591300" y="1110175"/>
            <a:ext cx="1362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0" name="Google Shape;1040;p80"/>
          <p:cNvGraphicFramePr/>
          <p:nvPr/>
        </p:nvGraphicFramePr>
        <p:xfrm>
          <a:off x="882850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41" name="Google Shape;1041;p80"/>
          <p:cNvGraphicFramePr/>
          <p:nvPr/>
        </p:nvGraphicFramePr>
        <p:xfrm>
          <a:off x="3180325" y="25504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42" name="Google Shape;1042;p80"/>
          <p:cNvCxnSpPr/>
          <p:nvPr/>
        </p:nvCxnSpPr>
        <p:spPr>
          <a:xfrm>
            <a:off x="1074300" y="1623400"/>
            <a:ext cx="0" cy="860400"/>
          </a:xfrm>
          <a:prstGeom prst="straightConnector1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3" name="Google Shape;1043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68</a:t>
            </a:fld>
            <a:endParaRPr/>
          </a:p>
        </p:txBody>
      </p:sp>
      <p:cxnSp>
        <p:nvCxnSpPr>
          <p:cNvPr id="1044" name="Google Shape;1044;p80"/>
          <p:cNvCxnSpPr/>
          <p:nvPr/>
        </p:nvCxnSpPr>
        <p:spPr>
          <a:xfrm rot="10800000" flipH="1">
            <a:off x="1285875" y="2747400"/>
            <a:ext cx="1871700" cy="757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5" name="Google Shape;1045;p80"/>
          <p:cNvCxnSpPr/>
          <p:nvPr/>
        </p:nvCxnSpPr>
        <p:spPr>
          <a:xfrm rot="10800000" flipH="1">
            <a:off x="1290650" y="3162350"/>
            <a:ext cx="1866900" cy="376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6" name="Google Shape;1046;p80"/>
          <p:cNvCxnSpPr/>
          <p:nvPr/>
        </p:nvCxnSpPr>
        <p:spPr>
          <a:xfrm>
            <a:off x="1287013" y="3576675"/>
            <a:ext cx="187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7" name="Google Shape;1047;p80"/>
          <p:cNvCxnSpPr/>
          <p:nvPr/>
        </p:nvCxnSpPr>
        <p:spPr>
          <a:xfrm>
            <a:off x="1281125" y="3619500"/>
            <a:ext cx="1876500" cy="35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8" name="Google Shape;1048;p80"/>
          <p:cNvSpPr txBox="1"/>
          <p:nvPr/>
        </p:nvSpPr>
        <p:spPr>
          <a:xfrm>
            <a:off x="2143125" y="2574075"/>
            <a:ext cx="459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ru" baseline="-25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k1</a:t>
            </a:r>
            <a:endParaRPr baseline="-25000"/>
          </a:p>
        </p:txBody>
      </p:sp>
      <p:sp>
        <p:nvSpPr>
          <p:cNvPr id="1049" name="Google Shape;1049;p80"/>
          <p:cNvSpPr txBox="1"/>
          <p:nvPr/>
        </p:nvSpPr>
        <p:spPr>
          <a:xfrm>
            <a:off x="2143125" y="3824675"/>
            <a:ext cx="459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ru" baseline="-25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kn</a:t>
            </a:r>
            <a:endParaRPr baseline="-25000"/>
          </a:p>
        </p:txBody>
      </p:sp>
      <p:sp>
        <p:nvSpPr>
          <p:cNvPr id="1050" name="Google Shape;1050;p80"/>
          <p:cNvSpPr txBox="1"/>
          <p:nvPr/>
        </p:nvSpPr>
        <p:spPr>
          <a:xfrm>
            <a:off x="539350" y="3366225"/>
            <a:ext cx="34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</a:t>
            </a:r>
            <a:endParaRPr/>
          </a:p>
        </p:txBody>
      </p:sp>
      <p:sp>
        <p:nvSpPr>
          <p:cNvPr id="1051" name="Google Shape;1051;p80"/>
          <p:cNvSpPr/>
          <p:nvPr/>
        </p:nvSpPr>
        <p:spPr>
          <a:xfrm>
            <a:off x="2405450" y="4276575"/>
            <a:ext cx="1932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внутренний слой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2" name="Google Shape;1052;p80"/>
          <p:cNvSpPr/>
          <p:nvPr/>
        </p:nvSpPr>
        <p:spPr>
          <a:xfrm>
            <a:off x="107988" y="4248650"/>
            <a:ext cx="193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one-hot вектор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3" name="Google Shape;1053;p80"/>
          <p:cNvSpPr/>
          <p:nvPr/>
        </p:nvSpPr>
        <p:spPr>
          <a:xfrm>
            <a:off x="5314950" y="3139225"/>
            <a:ext cx="28860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4" name="Google Shape;1054;p80"/>
          <p:cNvGraphicFramePr/>
          <p:nvPr/>
        </p:nvGraphicFramePr>
        <p:xfrm>
          <a:off x="5328763" y="3168125"/>
          <a:ext cx="282837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5" name="Google Shape;1055;p80"/>
          <p:cNvSpPr/>
          <p:nvPr/>
        </p:nvSpPr>
        <p:spPr>
          <a:xfrm>
            <a:off x="2057400" y="2415325"/>
            <a:ext cx="609600" cy="2019300"/>
          </a:xfrm>
          <a:prstGeom prst="ellipse">
            <a:avLst/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6" name="Google Shape;1056;p80"/>
          <p:cNvCxnSpPr>
            <a:stCxn id="1055" idx="0"/>
            <a:endCxn id="1053" idx="0"/>
          </p:cNvCxnSpPr>
          <p:nvPr/>
        </p:nvCxnSpPr>
        <p:spPr>
          <a:xfrm rot="-5400000" flipH="1">
            <a:off x="4198200" y="579325"/>
            <a:ext cx="723900" cy="4395900"/>
          </a:xfrm>
          <a:prstGeom prst="curvedConnector3">
            <a:avLst>
              <a:gd name="adj1" fmla="val -32895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80"/>
          <p:cNvSpPr/>
          <p:nvPr/>
        </p:nvSpPr>
        <p:spPr>
          <a:xfrm>
            <a:off x="5271150" y="3538550"/>
            <a:ext cx="2886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 для </a:t>
            </a:r>
            <a:r>
              <a:rPr lang="ru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k-го слова</a:t>
            </a:r>
            <a:endParaRPr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8" name="Google Shape;1058;p80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word2vec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9" name="Google Shape;1059;p80"/>
          <p:cNvSpPr txBox="1"/>
          <p:nvPr/>
        </p:nvSpPr>
        <p:spPr>
          <a:xfrm>
            <a:off x="591300" y="1110175"/>
            <a:ext cx="1362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богу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5" name="Google Shape;1065;p81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548838" y="16654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переведи 100 рублей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Лере</a:t>
            </a:r>
            <a:endParaRPr>
              <a:highlight>
                <a:srgbClr val="6FA8DC"/>
              </a:highlight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6737863" y="16654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денежный перевод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</p:txBody>
      </p:sp>
      <p:cxnSp>
        <p:nvCxnSpPr>
          <p:cNvPr id="117" name="Google Shape;117;p19"/>
          <p:cNvCxnSpPr>
            <a:stCxn id="115" idx="6"/>
            <a:endCxn id="116" idx="2"/>
          </p:cNvCxnSpPr>
          <p:nvPr/>
        </p:nvCxnSpPr>
        <p:spPr>
          <a:xfrm>
            <a:off x="2406138" y="2571750"/>
            <a:ext cx="43317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9"/>
          <p:cNvSpPr/>
          <p:nvPr/>
        </p:nvSpPr>
        <p:spPr>
          <a:xfrm>
            <a:off x="2462463" y="2264550"/>
            <a:ext cx="40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намерение пользователя (интент)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51500" y="197775"/>
            <a:ext cx="7153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намерение (интент)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82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1" name="Google Shape;1071;p82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072" name="Google Shape;1072;p82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3" name="Google Shape;1073;p82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4" name="Google Shape;1074;p82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5" name="Google Shape;1075;p82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76" name="Google Shape;1076;p82"/>
          <p:cNvCxnSpPr>
            <a:stCxn id="1071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2" name="Google Shape;1082;p83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083" name="Google Shape;1083;p83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83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5" name="Google Shape;1085;p83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6" name="Google Shape;1086;p83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87" name="Google Shape;1087;p83"/>
          <p:cNvCxnSpPr>
            <a:stCxn id="1082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8" name="Google Shape;1088;p83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89" name="Google Shape;1089;p83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72</a:t>
            </a:fld>
            <a:endParaRPr/>
          </a:p>
        </p:txBody>
      </p:sp>
      <p:sp>
        <p:nvSpPr>
          <p:cNvPr id="1095" name="Google Shape;1095;p84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6" name="Google Shape;1096;p84"/>
          <p:cNvSpPr txBox="1"/>
          <p:nvPr/>
        </p:nvSpPr>
        <p:spPr>
          <a:xfrm>
            <a:off x="431475" y="359525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дейенерис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097" name="Google Shape;1097;p84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098" name="Google Shape;1098;p84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9" name="Google Shape;1099;p84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00" name="Google Shape;1100;p84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1" name="Google Shape;1101;p84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02" name="Google Shape;1102;p84"/>
          <p:cNvCxnSpPr>
            <a:stCxn id="1097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3" name="Google Shape;1103;p84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4" name="Google Shape;1104;p84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73</a:t>
            </a:fld>
            <a:endParaRPr/>
          </a:p>
        </p:txBody>
      </p:sp>
      <p:sp>
        <p:nvSpPr>
          <p:cNvPr id="1110" name="Google Shape;1110;p85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1" name="Google Shape;1111;p85"/>
          <p:cNvSpPr txBox="1"/>
          <p:nvPr/>
        </p:nvSpPr>
        <p:spPr>
          <a:xfrm>
            <a:off x="431475" y="359525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дейенерис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112" name="Google Shape;1112;p85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113" name="Google Shape;1113;p85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14" name="Google Shape;1114;p85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15" name="Google Shape;1115;p85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6" name="Google Shape;1116;p85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17" name="Google Shape;1117;p85"/>
          <p:cNvCxnSpPr>
            <a:stCxn id="1112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8" name="Google Shape;1118;p85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19" name="Google Shape;1119;p85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20" name="Google Shape;1120;p85"/>
          <p:cNvCxnSpPr>
            <a:stCxn id="1111" idx="3"/>
          </p:cNvCxnSpPr>
          <p:nvPr/>
        </p:nvCxnSpPr>
        <p:spPr>
          <a:xfrm rot="10800000" flipH="1">
            <a:off x="2268375" y="2059100"/>
            <a:ext cx="1446000" cy="18261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1" name="Google Shape;112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88" y="2666950"/>
            <a:ext cx="458175" cy="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74</a:t>
            </a:fld>
            <a:endParaRPr/>
          </a:p>
        </p:txBody>
      </p:sp>
      <p:sp>
        <p:nvSpPr>
          <p:cNvPr id="1127" name="Google Shape;1127;p86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8" name="Google Shape;1128;p86"/>
          <p:cNvSpPr txBox="1"/>
          <p:nvPr/>
        </p:nvSpPr>
        <p:spPr>
          <a:xfrm>
            <a:off x="431475" y="359525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дейенерис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129" name="Google Shape;1129;p86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130" name="Google Shape;1130;p86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1" name="Google Shape;1131;p86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2" name="Google Shape;1132;p86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3" name="Google Shape;1133;p86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34" name="Google Shape;1134;p86"/>
          <p:cNvCxnSpPr>
            <a:stCxn id="1129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5" name="Google Shape;1135;p86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36" name="Google Shape;1136;p86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37" name="Google Shape;1137;p86"/>
          <p:cNvCxnSpPr>
            <a:stCxn id="1128" idx="3"/>
            <a:endCxn id="1138" idx="1"/>
          </p:cNvCxnSpPr>
          <p:nvPr/>
        </p:nvCxnSpPr>
        <p:spPr>
          <a:xfrm>
            <a:off x="2268375" y="3885200"/>
            <a:ext cx="8730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8" name="Google Shape;1138;p86"/>
          <p:cNvSpPr txBox="1"/>
          <p:nvPr/>
        </p:nvSpPr>
        <p:spPr>
          <a:xfrm>
            <a:off x="3141350" y="3047450"/>
            <a:ext cx="8181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ейе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рис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9" name="Google Shape;1139;p86"/>
          <p:cNvSpPr txBox="1"/>
          <p:nvPr/>
        </p:nvSpPr>
        <p:spPr>
          <a:xfrm>
            <a:off x="3010698" y="4554775"/>
            <a:ext cx="1079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n-граммы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 = 3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75</a:t>
            </a:fld>
            <a:endParaRPr/>
          </a:p>
        </p:txBody>
      </p:sp>
      <p:sp>
        <p:nvSpPr>
          <p:cNvPr id="1145" name="Google Shape;1145;p87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87"/>
          <p:cNvSpPr txBox="1"/>
          <p:nvPr/>
        </p:nvSpPr>
        <p:spPr>
          <a:xfrm>
            <a:off x="431475" y="359525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дейенерис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147" name="Google Shape;1147;p87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148" name="Google Shape;1148;p87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9" name="Google Shape;1149;p87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0" name="Google Shape;1150;p87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51" name="Google Shape;1151;p87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52" name="Google Shape;1152;p87"/>
          <p:cNvCxnSpPr>
            <a:stCxn id="1147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3" name="Google Shape;1153;p87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54" name="Google Shape;1154;p87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55" name="Google Shape;1155;p87"/>
          <p:cNvCxnSpPr>
            <a:stCxn id="1146" idx="3"/>
            <a:endCxn id="1156" idx="1"/>
          </p:cNvCxnSpPr>
          <p:nvPr/>
        </p:nvCxnSpPr>
        <p:spPr>
          <a:xfrm>
            <a:off x="2268375" y="3885200"/>
            <a:ext cx="8730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6" name="Google Shape;1156;p87"/>
          <p:cNvSpPr txBox="1"/>
          <p:nvPr/>
        </p:nvSpPr>
        <p:spPr>
          <a:xfrm>
            <a:off x="3141350" y="3047450"/>
            <a:ext cx="8181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ейе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рис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157" name="Google Shape;1157;p87"/>
          <p:cNvGraphicFramePr/>
          <p:nvPr/>
        </p:nvGraphicFramePr>
        <p:xfrm>
          <a:off x="4742700" y="32773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8" name="Google Shape;1158;p87"/>
          <p:cNvGraphicFramePr/>
          <p:nvPr/>
        </p:nvGraphicFramePr>
        <p:xfrm>
          <a:off x="4742700" y="406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59" name="Google Shape;1159;p87"/>
          <p:cNvSpPr txBox="1"/>
          <p:nvPr/>
        </p:nvSpPr>
        <p:spPr>
          <a:xfrm>
            <a:off x="4913313" y="4479475"/>
            <a:ext cx="1921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 n-грам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160" name="Google Shape;1160;p87"/>
          <p:cNvGraphicFramePr/>
          <p:nvPr/>
        </p:nvGraphicFramePr>
        <p:xfrm>
          <a:off x="4742700" y="3661075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61" name="Google Shape;1161;p87"/>
          <p:cNvCxnSpPr/>
          <p:nvPr/>
        </p:nvCxnSpPr>
        <p:spPr>
          <a:xfrm>
            <a:off x="3829125" y="3885200"/>
            <a:ext cx="8730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2" name="Google Shape;1162;p87"/>
          <p:cNvSpPr txBox="1"/>
          <p:nvPr/>
        </p:nvSpPr>
        <p:spPr>
          <a:xfrm>
            <a:off x="3010698" y="4554775"/>
            <a:ext cx="1079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n-граммы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 = 3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76</a:t>
            </a:fld>
            <a:endParaRPr/>
          </a:p>
        </p:txBody>
      </p:sp>
      <p:sp>
        <p:nvSpPr>
          <p:cNvPr id="1168" name="Google Shape;1168;p88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9" name="Google Shape;1169;p88"/>
          <p:cNvSpPr txBox="1"/>
          <p:nvPr/>
        </p:nvSpPr>
        <p:spPr>
          <a:xfrm>
            <a:off x="431475" y="359525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дейенерис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170" name="Google Shape;1170;p88"/>
          <p:cNvSpPr txBox="1"/>
          <p:nvPr/>
        </p:nvSpPr>
        <p:spPr>
          <a:xfrm>
            <a:off x="514275" y="1645000"/>
            <a:ext cx="16713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королева</a:t>
            </a:r>
            <a:endParaRPr>
              <a:solidFill>
                <a:srgbClr val="FFDD2D"/>
              </a:solidFill>
            </a:endParaRPr>
          </a:p>
        </p:txBody>
      </p:sp>
      <p:graphicFrame>
        <p:nvGraphicFramePr>
          <p:cNvPr id="1171" name="Google Shape;1171;p88"/>
          <p:cNvGraphicFramePr/>
          <p:nvPr/>
        </p:nvGraphicFramePr>
        <p:xfrm>
          <a:off x="3829113" y="134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2" name="Google Shape;1172;p88"/>
          <p:cNvGraphicFramePr/>
          <p:nvPr/>
        </p:nvGraphicFramePr>
        <p:xfrm>
          <a:off x="3829113" y="17381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3" name="Google Shape;1173;p88"/>
          <p:cNvGraphicFramePr/>
          <p:nvPr/>
        </p:nvGraphicFramePr>
        <p:xfrm>
          <a:off x="3829113" y="21317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4" name="Google Shape;1174;p88"/>
          <p:cNvSpPr txBox="1"/>
          <p:nvPr/>
        </p:nvSpPr>
        <p:spPr>
          <a:xfrm>
            <a:off x="4315813" y="2525350"/>
            <a:ext cx="1311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75" name="Google Shape;1175;p88"/>
          <p:cNvCxnSpPr>
            <a:stCxn id="1170" idx="3"/>
          </p:cNvCxnSpPr>
          <p:nvPr/>
        </p:nvCxnSpPr>
        <p:spPr>
          <a:xfrm>
            <a:off x="2185575" y="1934950"/>
            <a:ext cx="15672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6" name="Google Shape;1176;p88"/>
          <p:cNvCxnSpPr/>
          <p:nvPr/>
        </p:nvCxnSpPr>
        <p:spPr>
          <a:xfrm>
            <a:off x="6164575" y="1935250"/>
            <a:ext cx="16500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77" name="Google Shape;1177;p88"/>
          <p:cNvGraphicFramePr/>
          <p:nvPr/>
        </p:nvGraphicFramePr>
        <p:xfrm>
          <a:off x="7913550" y="111920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78" name="Google Shape;1178;p88"/>
          <p:cNvCxnSpPr>
            <a:stCxn id="1169" idx="3"/>
            <a:endCxn id="1179" idx="1"/>
          </p:cNvCxnSpPr>
          <p:nvPr/>
        </p:nvCxnSpPr>
        <p:spPr>
          <a:xfrm>
            <a:off x="2268375" y="3885200"/>
            <a:ext cx="8730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9" name="Google Shape;1179;p88"/>
          <p:cNvSpPr txBox="1"/>
          <p:nvPr/>
        </p:nvSpPr>
        <p:spPr>
          <a:xfrm>
            <a:off x="3141350" y="3047450"/>
            <a:ext cx="8181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дей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ейе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рис</a:t>
            </a: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0" name="Google Shape;1180;p88"/>
          <p:cNvSpPr txBox="1"/>
          <p:nvPr/>
        </p:nvSpPr>
        <p:spPr>
          <a:xfrm>
            <a:off x="3010698" y="4554775"/>
            <a:ext cx="1079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n-граммы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 = 3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181" name="Google Shape;1181;p88"/>
          <p:cNvGraphicFramePr/>
          <p:nvPr/>
        </p:nvGraphicFramePr>
        <p:xfrm>
          <a:off x="4742700" y="32773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2" name="Google Shape;1182;p88"/>
          <p:cNvGraphicFramePr/>
          <p:nvPr/>
        </p:nvGraphicFramePr>
        <p:xfrm>
          <a:off x="4742700" y="4064550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kn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3" name="Google Shape;1183;p88"/>
          <p:cNvSpPr txBox="1"/>
          <p:nvPr/>
        </p:nvSpPr>
        <p:spPr>
          <a:xfrm>
            <a:off x="4913313" y="4479475"/>
            <a:ext cx="1921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 n-грам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184" name="Google Shape;1184;p88"/>
          <p:cNvGraphicFramePr/>
          <p:nvPr/>
        </p:nvGraphicFramePr>
        <p:xfrm>
          <a:off x="4742700" y="3661075"/>
          <a:ext cx="2262700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85" name="Google Shape;1185;p88"/>
          <p:cNvCxnSpPr/>
          <p:nvPr/>
        </p:nvCxnSpPr>
        <p:spPr>
          <a:xfrm>
            <a:off x="3829125" y="3885200"/>
            <a:ext cx="8730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6" name="Google Shape;1186;p88"/>
          <p:cNvCxnSpPr/>
          <p:nvPr/>
        </p:nvCxnSpPr>
        <p:spPr>
          <a:xfrm>
            <a:off x="7068150" y="3885200"/>
            <a:ext cx="7686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87" name="Google Shape;1187;p88"/>
          <p:cNvGraphicFramePr/>
          <p:nvPr/>
        </p:nvGraphicFramePr>
        <p:xfrm>
          <a:off x="7913550" y="3069450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89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1193" name="Google Shape;1193;p89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194" name="Google Shape;1194;p89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схожесть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195" name="Google Shape;119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77</a:t>
            </a:fld>
            <a:endParaRPr/>
          </a:p>
        </p:txBody>
      </p:sp>
      <p:pic>
        <p:nvPicPr>
          <p:cNvPr id="1196" name="Google Shape;119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89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90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1203" name="Google Shape;1203;p90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04" name="Google Shape;1204;p90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схожесть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05" name="Google Shape;120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78</a:t>
            </a:fld>
            <a:endParaRPr/>
          </a:p>
        </p:txBody>
      </p:sp>
      <p:pic>
        <p:nvPicPr>
          <p:cNvPr id="1206" name="Google Shape;120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p90"/>
          <p:cNvGrpSpPr/>
          <p:nvPr/>
        </p:nvGrpSpPr>
        <p:grpSpPr>
          <a:xfrm>
            <a:off x="1854425" y="2667100"/>
            <a:ext cx="1857300" cy="1812600"/>
            <a:chOff x="969175" y="3055750"/>
            <a:chExt cx="1857300" cy="1812600"/>
          </a:xfrm>
        </p:grpSpPr>
        <p:sp>
          <p:nvSpPr>
            <p:cNvPr id="1208" name="Google Shape;1208;p90"/>
            <p:cNvSpPr/>
            <p:nvPr/>
          </p:nvSpPr>
          <p:spPr>
            <a:xfrm>
              <a:off x="969175" y="305575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09" name="Google Shape;1209;p90"/>
            <p:cNvSpPr txBox="1"/>
            <p:nvPr/>
          </p:nvSpPr>
          <p:spPr>
            <a:xfrm>
              <a:off x="1088275" y="35378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эмбеддинги для незнакомых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10" name="Google Shape;1210;p90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91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1216" name="Google Shape;1216;p91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17" name="Google Shape;1217;p91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схожесть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18" name="Google Shape;1218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79</a:t>
            </a:fld>
            <a:endParaRPr/>
          </a:p>
        </p:txBody>
      </p:sp>
      <p:pic>
        <p:nvPicPr>
          <p:cNvPr id="1219" name="Google Shape;121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" name="Google Shape;1220;p91"/>
          <p:cNvGrpSpPr/>
          <p:nvPr/>
        </p:nvGrpSpPr>
        <p:grpSpPr>
          <a:xfrm>
            <a:off x="1854425" y="2667100"/>
            <a:ext cx="1857300" cy="1812600"/>
            <a:chOff x="969175" y="3055750"/>
            <a:chExt cx="1857300" cy="1812600"/>
          </a:xfrm>
        </p:grpSpPr>
        <p:sp>
          <p:nvSpPr>
            <p:cNvPr id="1221" name="Google Shape;1221;p91"/>
            <p:cNvSpPr/>
            <p:nvPr/>
          </p:nvSpPr>
          <p:spPr>
            <a:xfrm>
              <a:off x="969175" y="305575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22" name="Google Shape;1222;p91"/>
            <p:cNvSpPr txBox="1"/>
            <p:nvPr/>
          </p:nvSpPr>
          <p:spPr>
            <a:xfrm>
              <a:off x="1088275" y="35378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эмбеддинги для незнакомых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23" name="Google Shape;1223;p91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24" name="Google Shape;1224;p91"/>
          <p:cNvGrpSpPr/>
          <p:nvPr/>
        </p:nvGrpSpPr>
        <p:grpSpPr>
          <a:xfrm>
            <a:off x="3059625" y="1215188"/>
            <a:ext cx="1857300" cy="1812600"/>
            <a:chOff x="3072475" y="-433100"/>
            <a:chExt cx="1857300" cy="1812600"/>
          </a:xfrm>
        </p:grpSpPr>
        <p:sp>
          <p:nvSpPr>
            <p:cNvPr id="1225" name="Google Shape;1225;p91"/>
            <p:cNvSpPr/>
            <p:nvPr/>
          </p:nvSpPr>
          <p:spPr>
            <a:xfrm>
              <a:off x="3072475" y="-43310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26" name="Google Shape;1226;p91"/>
            <p:cNvSpPr txBox="1"/>
            <p:nvPr/>
          </p:nvSpPr>
          <p:spPr>
            <a:xfrm>
              <a:off x="3204250" y="-2605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l="62561" t="4812" r="980" b="8637"/>
          <a:stretch/>
        </p:blipFill>
        <p:spPr>
          <a:xfrm>
            <a:off x="3155238" y="0"/>
            <a:ext cx="29098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92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2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1233" name="Google Shape;1233;p92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34" name="Google Shape;1234;p92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схожесть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35" name="Google Shape;123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80</a:t>
            </a:fld>
            <a:endParaRPr/>
          </a:p>
        </p:txBody>
      </p:sp>
      <p:pic>
        <p:nvPicPr>
          <p:cNvPr id="1236" name="Google Shape;123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5605" y="1149805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92"/>
          <p:cNvGrpSpPr/>
          <p:nvPr/>
        </p:nvGrpSpPr>
        <p:grpSpPr>
          <a:xfrm>
            <a:off x="1854425" y="2667100"/>
            <a:ext cx="1857300" cy="1812600"/>
            <a:chOff x="969175" y="3055750"/>
            <a:chExt cx="1857300" cy="1812600"/>
          </a:xfrm>
        </p:grpSpPr>
        <p:sp>
          <p:nvSpPr>
            <p:cNvPr id="1239" name="Google Shape;1239;p92"/>
            <p:cNvSpPr/>
            <p:nvPr/>
          </p:nvSpPr>
          <p:spPr>
            <a:xfrm>
              <a:off x="969175" y="305575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40" name="Google Shape;1240;p92"/>
            <p:cNvSpPr txBox="1"/>
            <p:nvPr/>
          </p:nvSpPr>
          <p:spPr>
            <a:xfrm>
              <a:off x="1088275" y="35378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эмбеддинги для незнакомых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41" name="Google Shape;1241;p92"/>
          <p:cNvGrpSpPr/>
          <p:nvPr/>
        </p:nvGrpSpPr>
        <p:grpSpPr>
          <a:xfrm>
            <a:off x="7163850" y="1933275"/>
            <a:ext cx="1857300" cy="1812600"/>
            <a:chOff x="652425" y="1527900"/>
            <a:chExt cx="1857300" cy="1812600"/>
          </a:xfrm>
        </p:grpSpPr>
        <p:sp>
          <p:nvSpPr>
            <p:cNvPr id="1242" name="Google Shape;1242;p92"/>
            <p:cNvSpPr/>
            <p:nvPr/>
          </p:nvSpPr>
          <p:spPr>
            <a:xfrm>
              <a:off x="652425" y="1527900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43" name="Google Shape;1243;p92"/>
            <p:cNvSpPr txBox="1"/>
            <p:nvPr/>
          </p:nvSpPr>
          <p:spPr>
            <a:xfrm>
              <a:off x="710476" y="1989950"/>
              <a:ext cx="17412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как генерировать вектор текста?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44" name="Google Shape;1244;p92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45" name="Google Shape;1245;p92"/>
          <p:cNvGrpSpPr/>
          <p:nvPr/>
        </p:nvGrpSpPr>
        <p:grpSpPr>
          <a:xfrm>
            <a:off x="3059625" y="1215188"/>
            <a:ext cx="1857300" cy="1812600"/>
            <a:chOff x="3072475" y="-433100"/>
            <a:chExt cx="1857300" cy="1812600"/>
          </a:xfrm>
        </p:grpSpPr>
        <p:sp>
          <p:nvSpPr>
            <p:cNvPr id="1246" name="Google Shape;1246;p92"/>
            <p:cNvSpPr/>
            <p:nvPr/>
          </p:nvSpPr>
          <p:spPr>
            <a:xfrm>
              <a:off x="3072475" y="-43310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47" name="Google Shape;1247;p92"/>
            <p:cNvSpPr txBox="1"/>
            <p:nvPr/>
          </p:nvSpPr>
          <p:spPr>
            <a:xfrm>
              <a:off x="3204250" y="985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3"/>
          <p:cNvSpPr txBox="1"/>
          <p:nvPr/>
        </p:nvSpPr>
        <p:spPr>
          <a:xfrm>
            <a:off x="6429150" y="1407725"/>
            <a:ext cx="7944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3" name="Google Shape;1253;p93"/>
          <p:cNvGrpSpPr/>
          <p:nvPr/>
        </p:nvGrpSpPr>
        <p:grpSpPr>
          <a:xfrm>
            <a:off x="612375" y="1215188"/>
            <a:ext cx="1857300" cy="1812600"/>
            <a:chOff x="490075" y="1260075"/>
            <a:chExt cx="1857300" cy="1812600"/>
          </a:xfrm>
        </p:grpSpPr>
        <p:sp>
          <p:nvSpPr>
            <p:cNvPr id="1254" name="Google Shape;1254;p93"/>
            <p:cNvSpPr/>
            <p:nvPr/>
          </p:nvSpPr>
          <p:spPr>
            <a:xfrm>
              <a:off x="490075" y="1260075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55" name="Google Shape;1255;p93"/>
            <p:cNvSpPr txBox="1"/>
            <p:nvPr/>
          </p:nvSpPr>
          <p:spPr>
            <a:xfrm>
              <a:off x="609175" y="1752500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учитывает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схожесть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56" name="Google Shape;1256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81</a:t>
            </a:fld>
            <a:endParaRPr/>
          </a:p>
        </p:txBody>
      </p:sp>
      <p:pic>
        <p:nvPicPr>
          <p:cNvPr id="1257" name="Google Shape;12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3" y="1149796"/>
            <a:ext cx="557822" cy="55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5605" y="1149805"/>
            <a:ext cx="557822" cy="557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93"/>
          <p:cNvGrpSpPr/>
          <p:nvPr/>
        </p:nvGrpSpPr>
        <p:grpSpPr>
          <a:xfrm>
            <a:off x="1854425" y="2667100"/>
            <a:ext cx="1857300" cy="1812600"/>
            <a:chOff x="969175" y="3055750"/>
            <a:chExt cx="1857300" cy="1812600"/>
          </a:xfrm>
        </p:grpSpPr>
        <p:sp>
          <p:nvSpPr>
            <p:cNvPr id="1260" name="Google Shape;1260;p93"/>
            <p:cNvSpPr/>
            <p:nvPr/>
          </p:nvSpPr>
          <p:spPr>
            <a:xfrm>
              <a:off x="969175" y="305575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61" name="Google Shape;1261;p93"/>
            <p:cNvSpPr txBox="1"/>
            <p:nvPr/>
          </p:nvSpPr>
          <p:spPr>
            <a:xfrm>
              <a:off x="1088275" y="353787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эмбеддинги для незнакомых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слов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62" name="Google Shape;1262;p93"/>
          <p:cNvGrpSpPr/>
          <p:nvPr/>
        </p:nvGrpSpPr>
        <p:grpSpPr>
          <a:xfrm>
            <a:off x="7163850" y="1933275"/>
            <a:ext cx="1857300" cy="1812600"/>
            <a:chOff x="652425" y="1527900"/>
            <a:chExt cx="1857300" cy="1812600"/>
          </a:xfrm>
        </p:grpSpPr>
        <p:sp>
          <p:nvSpPr>
            <p:cNvPr id="1263" name="Google Shape;1263;p93"/>
            <p:cNvSpPr/>
            <p:nvPr/>
          </p:nvSpPr>
          <p:spPr>
            <a:xfrm>
              <a:off x="652425" y="1527900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64" name="Google Shape;1264;p93"/>
            <p:cNvSpPr txBox="1"/>
            <p:nvPr/>
          </p:nvSpPr>
          <p:spPr>
            <a:xfrm>
              <a:off x="710476" y="1989950"/>
              <a:ext cx="17412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как генерировать вектор текста?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65" name="Google Shape;1265;p93"/>
          <p:cNvGrpSpPr/>
          <p:nvPr/>
        </p:nvGrpSpPr>
        <p:grpSpPr>
          <a:xfrm>
            <a:off x="5258550" y="2850613"/>
            <a:ext cx="1965000" cy="1812600"/>
            <a:chOff x="364175" y="1260063"/>
            <a:chExt cx="1965000" cy="1812600"/>
          </a:xfrm>
        </p:grpSpPr>
        <p:sp>
          <p:nvSpPr>
            <p:cNvPr id="1266" name="Google Shape;1266;p93"/>
            <p:cNvSpPr/>
            <p:nvPr/>
          </p:nvSpPr>
          <p:spPr>
            <a:xfrm>
              <a:off x="418025" y="1260063"/>
              <a:ext cx="1857300" cy="1812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67" name="Google Shape;1267;p93"/>
            <p:cNvSpPr txBox="1"/>
            <p:nvPr/>
          </p:nvSpPr>
          <p:spPr>
            <a:xfrm>
              <a:off x="364175" y="1801763"/>
              <a:ext cx="1965000" cy="12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не учитывает контекст слова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68" name="Google Shape;1268;p93"/>
          <p:cNvSpPr txBox="1"/>
          <p:nvPr/>
        </p:nvSpPr>
        <p:spPr>
          <a:xfrm>
            <a:off x="392850" y="214325"/>
            <a:ext cx="75207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fasttext</a:t>
            </a:r>
            <a:endParaRPr sz="3400" b="1">
              <a:solidFill>
                <a:srgbClr val="FFDD2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69" name="Google Shape;1269;p93"/>
          <p:cNvGrpSpPr/>
          <p:nvPr/>
        </p:nvGrpSpPr>
        <p:grpSpPr>
          <a:xfrm>
            <a:off x="3059625" y="1215188"/>
            <a:ext cx="1857300" cy="1812600"/>
            <a:chOff x="3072475" y="-433100"/>
            <a:chExt cx="1857300" cy="1812600"/>
          </a:xfrm>
        </p:grpSpPr>
        <p:sp>
          <p:nvSpPr>
            <p:cNvPr id="1270" name="Google Shape;1270;p93"/>
            <p:cNvSpPr/>
            <p:nvPr/>
          </p:nvSpPr>
          <p:spPr>
            <a:xfrm>
              <a:off x="3072475" y="-433100"/>
              <a:ext cx="1857300" cy="1812600"/>
            </a:xfrm>
            <a:prstGeom prst="ellipse">
              <a:avLst/>
            </a:prstGeom>
            <a:solidFill>
              <a:srgbClr val="FFD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6FA8DC"/>
                </a:highlight>
              </a:endParaRPr>
            </a:p>
          </p:txBody>
        </p:sp>
        <p:sp>
          <p:nvSpPr>
            <p:cNvPr id="1271" name="Google Shape;1271;p93"/>
            <p:cNvSpPr txBox="1"/>
            <p:nvPr/>
          </p:nvSpPr>
          <p:spPr>
            <a:xfrm>
              <a:off x="3204250" y="18225"/>
              <a:ext cx="16191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есть 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b="1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обученные модели</a:t>
              </a: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94"/>
          <p:cNvSpPr txBox="1"/>
          <p:nvPr/>
        </p:nvSpPr>
        <p:spPr>
          <a:xfrm>
            <a:off x="331550" y="265400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косинусная близость по fasttext</a:t>
            </a: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78" name="Google Shape;1278;p94"/>
          <p:cNvCxnSpPr>
            <a:stCxn id="1279" idx="2"/>
            <a:endCxn id="1280" idx="2"/>
          </p:cNvCxnSpPr>
          <p:nvPr/>
        </p:nvCxnSpPr>
        <p:spPr>
          <a:xfrm>
            <a:off x="1218100" y="2012175"/>
            <a:ext cx="1230900" cy="2057700"/>
          </a:xfrm>
          <a:prstGeom prst="curvedConnector3">
            <a:avLst>
              <a:gd name="adj1" fmla="val -19346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1" name="Google Shape;1281;p94"/>
          <p:cNvSpPr txBox="1"/>
          <p:nvPr/>
        </p:nvSpPr>
        <p:spPr>
          <a:xfrm>
            <a:off x="403450" y="3368275"/>
            <a:ext cx="1035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0.49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82" name="Google Shape;1282;p94"/>
          <p:cNvCxnSpPr>
            <a:stCxn id="1283" idx="4"/>
            <a:endCxn id="1280" idx="6"/>
          </p:cNvCxnSpPr>
          <p:nvPr/>
        </p:nvCxnSpPr>
        <p:spPr>
          <a:xfrm rot="5400000">
            <a:off x="5337100" y="2501950"/>
            <a:ext cx="537300" cy="2598600"/>
          </a:xfrm>
          <a:prstGeom prst="curvedConnector2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4" name="Google Shape;1284;p94"/>
          <p:cNvSpPr txBox="1"/>
          <p:nvPr/>
        </p:nvSpPr>
        <p:spPr>
          <a:xfrm>
            <a:off x="5722700" y="397982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0.21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285" name="Google Shape;1285;p94"/>
          <p:cNvCxnSpPr>
            <a:stCxn id="1279" idx="6"/>
            <a:endCxn id="1283" idx="2"/>
          </p:cNvCxnSpPr>
          <p:nvPr/>
        </p:nvCxnSpPr>
        <p:spPr>
          <a:xfrm>
            <a:off x="3075400" y="2012175"/>
            <a:ext cx="2901000" cy="614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9" name="Google Shape;1279;p94"/>
          <p:cNvSpPr/>
          <p:nvPr/>
        </p:nvSpPr>
        <p:spPr>
          <a:xfrm>
            <a:off x="1218100" y="1105875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хочу в ресторан с высокими ценами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3" name="Google Shape;1283;p94"/>
          <p:cNvSpPr/>
          <p:nvPr/>
        </p:nvSpPr>
        <p:spPr>
          <a:xfrm>
            <a:off x="5976400" y="17200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поесть бы в дорогом месте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0" name="Google Shape;1280;p94"/>
          <p:cNvSpPr/>
          <p:nvPr/>
        </p:nvSpPr>
        <p:spPr>
          <a:xfrm>
            <a:off x="2449000" y="316355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пойдём в мажорный бар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6" name="Google Shape;1286;p94"/>
          <p:cNvSpPr txBox="1"/>
          <p:nvPr/>
        </p:nvSpPr>
        <p:spPr>
          <a:xfrm>
            <a:off x="4138475" y="1749075"/>
            <a:ext cx="807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0.24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287" name="Google Shape;128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5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3" name="Google Shape;1293;p95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4" name="Google Shape;1294;p95"/>
          <p:cNvSpPr txBox="1"/>
          <p:nvPr/>
        </p:nvSpPr>
        <p:spPr>
          <a:xfrm>
            <a:off x="812600" y="1060500"/>
            <a:ext cx="7938600" cy="30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5" name="Google Shape;12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90" y="0"/>
            <a:ext cx="534841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95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fasttext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(топ-10 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0.86</a:t>
            </a:r>
            <a:endParaRPr sz="2400" b="1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0.92</a:t>
            </a:r>
            <a:r>
              <a:rPr lang="ru"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 tf-idf)</a:t>
            </a: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7" name="Google Shape;1297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3" name="Google Shape;1303;p9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4" name="Google Shape;13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798" y="0"/>
            <a:ext cx="5318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96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t-SNE на tf-idf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(топ-30 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latin typeface="Ubuntu"/>
                <a:ea typeface="Ubuntu"/>
                <a:cs typeface="Ubuntu"/>
                <a:sym typeface="Ubuntu"/>
              </a:rPr>
              <a:t>интентов)</a:t>
            </a:r>
            <a:endParaRPr sz="3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В</a:t>
            </a: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F1 score: </a:t>
            </a:r>
            <a:r>
              <a:rPr lang="ru" sz="2400" b="1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0.85</a:t>
            </a:r>
            <a:endParaRPr sz="2400" b="1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(на 10 было </a:t>
            </a:r>
            <a:r>
              <a:rPr lang="ru" sz="2400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0.92</a:t>
            </a:r>
            <a:r>
              <a:rPr lang="ru" sz="2400" b="1">
                <a:latin typeface="Ubuntu"/>
                <a:ea typeface="Ubuntu"/>
                <a:cs typeface="Ubuntu"/>
                <a:sym typeface="Ubuntu"/>
              </a:rPr>
              <a:t>!)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6" name="Google Shape;1306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7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2" name="Google Shape;1312;p97"/>
          <p:cNvSpPr txBox="1"/>
          <p:nvPr/>
        </p:nvSpPr>
        <p:spPr>
          <a:xfrm>
            <a:off x="392850" y="214325"/>
            <a:ext cx="82881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когда нужен deep learning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3" name="Google Shape;131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85</a:t>
            </a:fld>
            <a:endParaRPr/>
          </a:p>
        </p:txBody>
      </p:sp>
      <p:sp>
        <p:nvSpPr>
          <p:cNvPr id="1314" name="Google Shape;1314;p97"/>
          <p:cNvSpPr/>
          <p:nvPr/>
        </p:nvSpPr>
        <p:spPr>
          <a:xfrm>
            <a:off x="1701825" y="17738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5" name="Google Shape;1315;p97"/>
          <p:cNvSpPr txBox="1"/>
          <p:nvPr/>
        </p:nvSpPr>
        <p:spPr>
          <a:xfrm>
            <a:off x="1937775" y="2006300"/>
            <a:ext cx="13854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а если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открыть вклад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какие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проценты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 ним?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6" name="Google Shape;1316;p97"/>
          <p:cNvSpPr/>
          <p:nvPr/>
        </p:nvSpPr>
        <p:spPr>
          <a:xfrm>
            <a:off x="5584875" y="17738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7" name="Google Shape;1317;p97"/>
          <p:cNvSpPr txBox="1"/>
          <p:nvPr/>
        </p:nvSpPr>
        <p:spPr>
          <a:xfrm>
            <a:off x="5820825" y="2047775"/>
            <a:ext cx="13854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а я хочу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открыть вклад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под 7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процентов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8"/>
          <p:cNvSpPr txBox="1"/>
          <p:nvPr/>
        </p:nvSpPr>
        <p:spPr>
          <a:xfrm>
            <a:off x="392850" y="214325"/>
            <a:ext cx="83583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3" name="Google Shape;1323;p98"/>
          <p:cNvSpPr txBox="1"/>
          <p:nvPr/>
        </p:nvSpPr>
        <p:spPr>
          <a:xfrm>
            <a:off x="392850" y="214325"/>
            <a:ext cx="82881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когда нужен deep learning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4" name="Google Shape;1324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86</a:t>
            </a:fld>
            <a:endParaRPr/>
          </a:p>
        </p:txBody>
      </p:sp>
      <p:sp>
        <p:nvSpPr>
          <p:cNvPr id="1325" name="Google Shape;1325;p98"/>
          <p:cNvSpPr/>
          <p:nvPr/>
        </p:nvSpPr>
        <p:spPr>
          <a:xfrm>
            <a:off x="1701825" y="17738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6" name="Google Shape;1326;p98"/>
          <p:cNvSpPr txBox="1"/>
          <p:nvPr/>
        </p:nvSpPr>
        <p:spPr>
          <a:xfrm>
            <a:off x="1937775" y="2006300"/>
            <a:ext cx="13854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а если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открыть вклад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какие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проценты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 ним?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7" name="Google Shape;1327;p98"/>
          <p:cNvSpPr/>
          <p:nvPr/>
        </p:nvSpPr>
        <p:spPr>
          <a:xfrm>
            <a:off x="5584875" y="1773800"/>
            <a:ext cx="1857300" cy="18126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8" name="Google Shape;1328;p98"/>
          <p:cNvSpPr txBox="1"/>
          <p:nvPr/>
        </p:nvSpPr>
        <p:spPr>
          <a:xfrm>
            <a:off x="5820825" y="2047775"/>
            <a:ext cx="13854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а я хочу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открыть вклад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под 7 </a:t>
            </a:r>
            <a:r>
              <a:rPr lang="ru" b="1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процентов</a:t>
            </a: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9" name="Google Shape;1329;p98"/>
          <p:cNvSpPr/>
          <p:nvPr/>
        </p:nvSpPr>
        <p:spPr>
          <a:xfrm>
            <a:off x="4022850" y="2274575"/>
            <a:ext cx="1098300" cy="8940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98"/>
          <p:cNvSpPr/>
          <p:nvPr/>
        </p:nvSpPr>
        <p:spPr>
          <a:xfrm>
            <a:off x="616875" y="3734325"/>
            <a:ext cx="40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условия по вкладам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1" name="Google Shape;1331;p98"/>
          <p:cNvSpPr/>
          <p:nvPr/>
        </p:nvSpPr>
        <p:spPr>
          <a:xfrm>
            <a:off x="4499925" y="3734325"/>
            <a:ext cx="40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интент: открыть вклад</a:t>
            </a:r>
            <a:endParaRPr sz="1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9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00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88</a:t>
            </a:fld>
            <a:endParaRPr/>
          </a:p>
        </p:txBody>
      </p:sp>
      <p:sp>
        <p:nvSpPr>
          <p:cNvPr id="1344" name="Google Shape;1344;p100"/>
          <p:cNvSpPr txBox="1"/>
          <p:nvPr/>
        </p:nvSpPr>
        <p:spPr>
          <a:xfrm>
            <a:off x="873600" y="2303575"/>
            <a:ext cx="1248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серсея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01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0" name="Google Shape;1350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89</a:t>
            </a:fld>
            <a:endParaRPr/>
          </a:p>
        </p:txBody>
      </p:sp>
      <p:sp>
        <p:nvSpPr>
          <p:cNvPr id="1351" name="Google Shape;1351;p101"/>
          <p:cNvSpPr txBox="1"/>
          <p:nvPr/>
        </p:nvSpPr>
        <p:spPr>
          <a:xfrm>
            <a:off x="873600" y="2303575"/>
            <a:ext cx="1248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серсея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352" name="Google Shape;1352;p101"/>
          <p:cNvSpPr txBox="1"/>
          <p:nvPr/>
        </p:nvSpPr>
        <p:spPr>
          <a:xfrm>
            <a:off x="2952125" y="10477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endParaRPr/>
          </a:p>
        </p:txBody>
      </p:sp>
      <p:sp>
        <p:nvSpPr>
          <p:cNvPr id="1353" name="Google Shape;1353;p101"/>
          <p:cNvSpPr txBox="1"/>
          <p:nvPr/>
        </p:nvSpPr>
        <p:spPr>
          <a:xfrm>
            <a:off x="2952125" y="1684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54" name="Google Shape;1354;p101"/>
          <p:cNvSpPr txBox="1"/>
          <p:nvPr/>
        </p:nvSpPr>
        <p:spPr>
          <a:xfrm>
            <a:off x="2952125" y="2290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/>
          </a:p>
        </p:txBody>
      </p:sp>
      <p:sp>
        <p:nvSpPr>
          <p:cNvPr id="1355" name="Google Shape;1355;p101"/>
          <p:cNvSpPr txBox="1"/>
          <p:nvPr/>
        </p:nvSpPr>
        <p:spPr>
          <a:xfrm>
            <a:off x="2952125" y="2896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56" name="Google Shape;1356;p101"/>
          <p:cNvSpPr txBox="1"/>
          <p:nvPr/>
        </p:nvSpPr>
        <p:spPr>
          <a:xfrm>
            <a:off x="2952125" y="3502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я</a:t>
            </a:r>
            <a:endParaRPr/>
          </a:p>
        </p:txBody>
      </p:sp>
      <p:sp>
        <p:nvSpPr>
          <p:cNvPr id="1357" name="Google Shape;1357;p101"/>
          <p:cNvSpPr txBox="1"/>
          <p:nvPr/>
        </p:nvSpPr>
        <p:spPr>
          <a:xfrm>
            <a:off x="2663075" y="3966625"/>
            <a:ext cx="1024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символы</a:t>
            </a:r>
            <a:endParaRPr/>
          </a:p>
        </p:txBody>
      </p:sp>
      <p:cxnSp>
        <p:nvCxnSpPr>
          <p:cNvPr id="1358" name="Google Shape;1358;p101"/>
          <p:cNvCxnSpPr>
            <a:stCxn id="1351" idx="3"/>
          </p:cNvCxnSpPr>
          <p:nvPr/>
        </p:nvCxnSpPr>
        <p:spPr>
          <a:xfrm>
            <a:off x="2121600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392850" y="214325"/>
            <a:ext cx="81798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классификация интентов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501588" y="1093950"/>
            <a:ext cx="1857300" cy="1812600"/>
          </a:xfrm>
          <a:prstGeom prst="ellipse">
            <a:avLst/>
          </a:prstGeom>
          <a:solidFill>
            <a:srgbClr val="FFDD2F"/>
          </a:solidFill>
          <a:ln w="9525" cap="flat" cmpd="sng">
            <a:solidFill>
              <a:srgbClr val="FFDD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buntu"/>
                <a:ea typeface="Ubuntu"/>
                <a:cs typeface="Ubuntu"/>
                <a:sym typeface="Ubuntu"/>
              </a:rPr>
              <a:t>14 февраля улетаю в китай</a:t>
            </a:r>
            <a:endParaRPr>
              <a:highlight>
                <a:srgbClr val="6FA8DC"/>
              </a:highlight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85375" y="2906550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84825" y="3590850"/>
            <a:ext cx="22584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Закрыть карту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6324300" y="2954175"/>
            <a:ext cx="1857300" cy="18126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6123750" y="3489375"/>
            <a:ext cx="22584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Путешествие заграницу</a:t>
            </a:r>
            <a:endParaRPr>
              <a:solidFill>
                <a:srgbClr val="CC0000"/>
              </a:solidFill>
              <a:highlight>
                <a:srgbClr val="6FA8DC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" name="Google Shape;138;p21"/>
          <p:cNvCxnSpPr>
            <a:stCxn id="133" idx="2"/>
            <a:endCxn id="134" idx="0"/>
          </p:cNvCxnSpPr>
          <p:nvPr/>
        </p:nvCxnSpPr>
        <p:spPr>
          <a:xfrm flipH="1">
            <a:off x="1613988" y="2000250"/>
            <a:ext cx="1887600" cy="9063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1"/>
          <p:cNvCxnSpPr>
            <a:stCxn id="133" idx="6"/>
            <a:endCxn id="136" idx="0"/>
          </p:cNvCxnSpPr>
          <p:nvPr/>
        </p:nvCxnSpPr>
        <p:spPr>
          <a:xfrm>
            <a:off x="5358888" y="2000250"/>
            <a:ext cx="1894200" cy="954000"/>
          </a:xfrm>
          <a:prstGeom prst="curvedConnector2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1"/>
          <p:cNvSpPr txBox="1"/>
          <p:nvPr/>
        </p:nvSpPr>
        <p:spPr>
          <a:xfrm>
            <a:off x="2956488" y="3095025"/>
            <a:ext cx="3052500" cy="1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sz="100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02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4" name="Google Shape;1364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90</a:t>
            </a:fld>
            <a:endParaRPr/>
          </a:p>
        </p:txBody>
      </p:sp>
      <p:graphicFrame>
        <p:nvGraphicFramePr>
          <p:cNvPr id="1365" name="Google Shape;1365;p102"/>
          <p:cNvGraphicFramePr/>
          <p:nvPr/>
        </p:nvGraphicFramePr>
        <p:xfrm>
          <a:off x="4155763" y="19877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6" name="Google Shape;1366;p102"/>
          <p:cNvGraphicFramePr/>
          <p:nvPr/>
        </p:nvGraphicFramePr>
        <p:xfrm>
          <a:off x="4155763" y="23813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102"/>
          <p:cNvGraphicFramePr/>
          <p:nvPr/>
        </p:nvGraphicFramePr>
        <p:xfrm>
          <a:off x="4155763" y="27749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8" name="Google Shape;1368;p102"/>
          <p:cNvSpPr txBox="1"/>
          <p:nvPr/>
        </p:nvSpPr>
        <p:spPr>
          <a:xfrm>
            <a:off x="3921438" y="3168525"/>
            <a:ext cx="2216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 символов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9" name="Google Shape;1369;p102"/>
          <p:cNvSpPr txBox="1"/>
          <p:nvPr/>
        </p:nvSpPr>
        <p:spPr>
          <a:xfrm>
            <a:off x="873600" y="2303575"/>
            <a:ext cx="1248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серсея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370" name="Google Shape;1370;p102"/>
          <p:cNvSpPr txBox="1"/>
          <p:nvPr/>
        </p:nvSpPr>
        <p:spPr>
          <a:xfrm>
            <a:off x="2952125" y="10477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endParaRPr/>
          </a:p>
        </p:txBody>
      </p:sp>
      <p:sp>
        <p:nvSpPr>
          <p:cNvPr id="1371" name="Google Shape;1371;p102"/>
          <p:cNvSpPr txBox="1"/>
          <p:nvPr/>
        </p:nvSpPr>
        <p:spPr>
          <a:xfrm>
            <a:off x="2952125" y="1684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72" name="Google Shape;1372;p102"/>
          <p:cNvSpPr txBox="1"/>
          <p:nvPr/>
        </p:nvSpPr>
        <p:spPr>
          <a:xfrm>
            <a:off x="2952125" y="2290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/>
          </a:p>
        </p:txBody>
      </p:sp>
      <p:sp>
        <p:nvSpPr>
          <p:cNvPr id="1373" name="Google Shape;1373;p102"/>
          <p:cNvSpPr txBox="1"/>
          <p:nvPr/>
        </p:nvSpPr>
        <p:spPr>
          <a:xfrm>
            <a:off x="2952125" y="2896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74" name="Google Shape;1374;p102"/>
          <p:cNvSpPr txBox="1"/>
          <p:nvPr/>
        </p:nvSpPr>
        <p:spPr>
          <a:xfrm>
            <a:off x="2952125" y="3502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я</a:t>
            </a:r>
            <a:endParaRPr/>
          </a:p>
        </p:txBody>
      </p:sp>
      <p:cxnSp>
        <p:nvCxnSpPr>
          <p:cNvPr id="1375" name="Google Shape;1375;p102"/>
          <p:cNvCxnSpPr/>
          <p:nvPr/>
        </p:nvCxnSpPr>
        <p:spPr>
          <a:xfrm>
            <a:off x="3398825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6" name="Google Shape;1376;p102"/>
          <p:cNvSpPr txBox="1"/>
          <p:nvPr/>
        </p:nvSpPr>
        <p:spPr>
          <a:xfrm>
            <a:off x="2663075" y="3966625"/>
            <a:ext cx="1024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символы</a:t>
            </a:r>
            <a:endParaRPr/>
          </a:p>
        </p:txBody>
      </p:sp>
      <p:cxnSp>
        <p:nvCxnSpPr>
          <p:cNvPr id="1377" name="Google Shape;1377;p102"/>
          <p:cNvCxnSpPr>
            <a:stCxn id="1369" idx="3"/>
          </p:cNvCxnSpPr>
          <p:nvPr/>
        </p:nvCxnSpPr>
        <p:spPr>
          <a:xfrm>
            <a:off x="2121600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3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3" name="Google Shape;1383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91</a:t>
            </a:fld>
            <a:endParaRPr/>
          </a:p>
        </p:txBody>
      </p:sp>
      <p:graphicFrame>
        <p:nvGraphicFramePr>
          <p:cNvPr id="1384" name="Google Shape;1384;p103"/>
          <p:cNvGraphicFramePr/>
          <p:nvPr/>
        </p:nvGraphicFramePr>
        <p:xfrm>
          <a:off x="4155763" y="19877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5" name="Google Shape;1385;p103"/>
          <p:cNvGraphicFramePr/>
          <p:nvPr/>
        </p:nvGraphicFramePr>
        <p:xfrm>
          <a:off x="4155763" y="23813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6" name="Google Shape;1386;p103"/>
          <p:cNvGraphicFramePr/>
          <p:nvPr/>
        </p:nvGraphicFramePr>
        <p:xfrm>
          <a:off x="4155763" y="27749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87" name="Google Shape;1387;p103"/>
          <p:cNvSpPr txBox="1"/>
          <p:nvPr/>
        </p:nvSpPr>
        <p:spPr>
          <a:xfrm>
            <a:off x="3921438" y="3168525"/>
            <a:ext cx="2216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 символов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88" name="Google Shape;1388;p103"/>
          <p:cNvCxnSpPr/>
          <p:nvPr/>
        </p:nvCxnSpPr>
        <p:spPr>
          <a:xfrm>
            <a:off x="5941325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89" name="Google Shape;1389;p103"/>
          <p:cNvGraphicFramePr/>
          <p:nvPr/>
        </p:nvGraphicFramePr>
        <p:xfrm>
          <a:off x="6711750" y="17777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0" name="Google Shape;1390;p103"/>
          <p:cNvSpPr txBox="1"/>
          <p:nvPr/>
        </p:nvSpPr>
        <p:spPr>
          <a:xfrm>
            <a:off x="6209425" y="3411363"/>
            <a:ext cx="1387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свёрточная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нейросеть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1" name="Google Shape;1391;p103"/>
          <p:cNvSpPr txBox="1"/>
          <p:nvPr/>
        </p:nvSpPr>
        <p:spPr>
          <a:xfrm>
            <a:off x="873600" y="2303575"/>
            <a:ext cx="1248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серсея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392" name="Google Shape;1392;p103"/>
          <p:cNvSpPr txBox="1"/>
          <p:nvPr/>
        </p:nvSpPr>
        <p:spPr>
          <a:xfrm>
            <a:off x="2952125" y="10477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endParaRPr/>
          </a:p>
        </p:txBody>
      </p:sp>
      <p:sp>
        <p:nvSpPr>
          <p:cNvPr id="1393" name="Google Shape;1393;p103"/>
          <p:cNvSpPr txBox="1"/>
          <p:nvPr/>
        </p:nvSpPr>
        <p:spPr>
          <a:xfrm>
            <a:off x="2952125" y="1684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94" name="Google Shape;1394;p103"/>
          <p:cNvSpPr txBox="1"/>
          <p:nvPr/>
        </p:nvSpPr>
        <p:spPr>
          <a:xfrm>
            <a:off x="2952125" y="2290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/>
          </a:p>
        </p:txBody>
      </p:sp>
      <p:sp>
        <p:nvSpPr>
          <p:cNvPr id="1395" name="Google Shape;1395;p103"/>
          <p:cNvSpPr txBox="1"/>
          <p:nvPr/>
        </p:nvSpPr>
        <p:spPr>
          <a:xfrm>
            <a:off x="2952125" y="2896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396" name="Google Shape;1396;p103"/>
          <p:cNvSpPr txBox="1"/>
          <p:nvPr/>
        </p:nvSpPr>
        <p:spPr>
          <a:xfrm>
            <a:off x="2952125" y="3502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я</a:t>
            </a:r>
            <a:endParaRPr/>
          </a:p>
        </p:txBody>
      </p:sp>
      <p:cxnSp>
        <p:nvCxnSpPr>
          <p:cNvPr id="1397" name="Google Shape;1397;p103"/>
          <p:cNvCxnSpPr/>
          <p:nvPr/>
        </p:nvCxnSpPr>
        <p:spPr>
          <a:xfrm>
            <a:off x="3398825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8" name="Google Shape;1398;p103"/>
          <p:cNvSpPr txBox="1"/>
          <p:nvPr/>
        </p:nvSpPr>
        <p:spPr>
          <a:xfrm>
            <a:off x="2663075" y="3966625"/>
            <a:ext cx="1024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символы</a:t>
            </a:r>
            <a:endParaRPr/>
          </a:p>
        </p:txBody>
      </p:sp>
      <p:cxnSp>
        <p:nvCxnSpPr>
          <p:cNvPr id="1399" name="Google Shape;1399;p103"/>
          <p:cNvCxnSpPr>
            <a:stCxn id="1391" idx="3"/>
          </p:cNvCxnSpPr>
          <p:nvPr/>
        </p:nvCxnSpPr>
        <p:spPr>
          <a:xfrm>
            <a:off x="2121600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04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5" name="Google Shape;140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92</a:t>
            </a:fld>
            <a:endParaRPr/>
          </a:p>
        </p:txBody>
      </p:sp>
      <p:sp>
        <p:nvSpPr>
          <p:cNvPr id="1406" name="Google Shape;1406;p104"/>
          <p:cNvSpPr txBox="1"/>
          <p:nvPr/>
        </p:nvSpPr>
        <p:spPr>
          <a:xfrm>
            <a:off x="873600" y="2303575"/>
            <a:ext cx="1248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серсея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407" name="Google Shape;1407;p104"/>
          <p:cNvSpPr txBox="1"/>
          <p:nvPr/>
        </p:nvSpPr>
        <p:spPr>
          <a:xfrm>
            <a:off x="2952125" y="10477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endParaRPr/>
          </a:p>
        </p:txBody>
      </p:sp>
      <p:sp>
        <p:nvSpPr>
          <p:cNvPr id="1408" name="Google Shape;1408;p104"/>
          <p:cNvSpPr txBox="1"/>
          <p:nvPr/>
        </p:nvSpPr>
        <p:spPr>
          <a:xfrm>
            <a:off x="2952125" y="1684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409" name="Google Shape;1409;p104"/>
          <p:cNvSpPr txBox="1"/>
          <p:nvPr/>
        </p:nvSpPr>
        <p:spPr>
          <a:xfrm>
            <a:off x="2952125" y="2290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/>
          </a:p>
        </p:txBody>
      </p:sp>
      <p:sp>
        <p:nvSpPr>
          <p:cNvPr id="1410" name="Google Shape;1410;p104"/>
          <p:cNvSpPr txBox="1"/>
          <p:nvPr/>
        </p:nvSpPr>
        <p:spPr>
          <a:xfrm>
            <a:off x="2952125" y="2896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е</a:t>
            </a:r>
            <a:endParaRPr/>
          </a:p>
        </p:txBody>
      </p:sp>
      <p:sp>
        <p:nvSpPr>
          <p:cNvPr id="1411" name="Google Shape;1411;p104"/>
          <p:cNvSpPr txBox="1"/>
          <p:nvPr/>
        </p:nvSpPr>
        <p:spPr>
          <a:xfrm>
            <a:off x="2952125" y="3502525"/>
            <a:ext cx="446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я</a:t>
            </a:r>
            <a:endParaRPr/>
          </a:p>
        </p:txBody>
      </p:sp>
      <p:cxnSp>
        <p:nvCxnSpPr>
          <p:cNvPr id="1412" name="Google Shape;1412;p104"/>
          <p:cNvCxnSpPr/>
          <p:nvPr/>
        </p:nvCxnSpPr>
        <p:spPr>
          <a:xfrm>
            <a:off x="3398825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3" name="Google Shape;1413;p104"/>
          <p:cNvSpPr txBox="1"/>
          <p:nvPr/>
        </p:nvSpPr>
        <p:spPr>
          <a:xfrm>
            <a:off x="2663075" y="3966625"/>
            <a:ext cx="1024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символы</a:t>
            </a:r>
            <a:endParaRPr/>
          </a:p>
        </p:txBody>
      </p:sp>
      <p:graphicFrame>
        <p:nvGraphicFramePr>
          <p:cNvPr id="1414" name="Google Shape;1414;p104"/>
          <p:cNvGraphicFramePr/>
          <p:nvPr/>
        </p:nvGraphicFramePr>
        <p:xfrm>
          <a:off x="4155763" y="19877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5" name="Google Shape;1415;p104"/>
          <p:cNvGraphicFramePr/>
          <p:nvPr/>
        </p:nvGraphicFramePr>
        <p:xfrm>
          <a:off x="4155763" y="23813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6" name="Google Shape;1416;p104"/>
          <p:cNvGraphicFramePr/>
          <p:nvPr/>
        </p:nvGraphicFramePr>
        <p:xfrm>
          <a:off x="4155763" y="2774925"/>
          <a:ext cx="1697025" cy="39621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</a:t>
                      </a:r>
                      <a:r>
                        <a:rPr lang="ru" baseline="-2500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mn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17" name="Google Shape;1417;p104"/>
          <p:cNvSpPr txBox="1"/>
          <p:nvPr/>
        </p:nvSpPr>
        <p:spPr>
          <a:xfrm>
            <a:off x="3921438" y="3168525"/>
            <a:ext cx="2216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эмбеддинги символов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18" name="Google Shape;1418;p104"/>
          <p:cNvCxnSpPr/>
          <p:nvPr/>
        </p:nvCxnSpPr>
        <p:spPr>
          <a:xfrm>
            <a:off x="5941325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19" name="Google Shape;1419;p104"/>
          <p:cNvGraphicFramePr/>
          <p:nvPr/>
        </p:nvGraphicFramePr>
        <p:xfrm>
          <a:off x="6711750" y="1777775"/>
          <a:ext cx="38285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20" name="Google Shape;1420;p104"/>
          <p:cNvSpPr txBox="1"/>
          <p:nvPr/>
        </p:nvSpPr>
        <p:spPr>
          <a:xfrm>
            <a:off x="6209425" y="3411363"/>
            <a:ext cx="1387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свёрточная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нейросеть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21" name="Google Shape;1421;p104"/>
          <p:cNvCxnSpPr/>
          <p:nvPr/>
        </p:nvCxnSpPr>
        <p:spPr>
          <a:xfrm>
            <a:off x="7200300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2" name="Google Shape;1422;p104"/>
          <p:cNvCxnSpPr>
            <a:stCxn id="1406" idx="3"/>
          </p:cNvCxnSpPr>
          <p:nvPr/>
        </p:nvCxnSpPr>
        <p:spPr>
          <a:xfrm>
            <a:off x="2121600" y="25935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23" name="Google Shape;1423;p104"/>
          <p:cNvGraphicFramePr/>
          <p:nvPr/>
        </p:nvGraphicFramePr>
        <p:xfrm>
          <a:off x="7987900" y="1777775"/>
          <a:ext cx="548700" cy="1631500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24" name="Google Shape;1424;p104"/>
          <p:cNvSpPr txBox="1"/>
          <p:nvPr/>
        </p:nvSpPr>
        <p:spPr>
          <a:xfrm>
            <a:off x="7608100" y="3411375"/>
            <a:ext cx="1308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 слова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5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0" name="Google Shape;1430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93</a:t>
            </a:fld>
            <a:endParaRPr/>
          </a:p>
        </p:txBody>
      </p:sp>
      <p:sp>
        <p:nvSpPr>
          <p:cNvPr id="1431" name="Google Shape;1431;p105"/>
          <p:cNvSpPr txBox="1"/>
          <p:nvPr/>
        </p:nvSpPr>
        <p:spPr>
          <a:xfrm>
            <a:off x="322750" y="1924063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сервер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432" name="Google Shape;1432;p105"/>
          <p:cNvSpPr txBox="1"/>
          <p:nvPr/>
        </p:nvSpPr>
        <p:spPr>
          <a:xfrm>
            <a:off x="322750" y="256230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помнит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6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8" name="Google Shape;1438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94</a:t>
            </a:fld>
            <a:endParaRPr/>
          </a:p>
        </p:txBody>
      </p:sp>
      <p:sp>
        <p:nvSpPr>
          <p:cNvPr id="1439" name="Google Shape;1439;p106"/>
          <p:cNvSpPr txBox="1"/>
          <p:nvPr/>
        </p:nvSpPr>
        <p:spPr>
          <a:xfrm>
            <a:off x="322750" y="1924063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сервер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440" name="Google Shape;1440;p106"/>
          <p:cNvSpPr txBox="1"/>
          <p:nvPr/>
        </p:nvSpPr>
        <p:spPr>
          <a:xfrm>
            <a:off x="1742138" y="3162175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посимвольные эмбеддинги слов</a:t>
            </a:r>
            <a:endParaRPr/>
          </a:p>
        </p:txBody>
      </p:sp>
      <p:sp>
        <p:nvSpPr>
          <p:cNvPr id="1441" name="Google Shape;1441;p106"/>
          <p:cNvSpPr txBox="1"/>
          <p:nvPr/>
        </p:nvSpPr>
        <p:spPr>
          <a:xfrm>
            <a:off x="322750" y="256230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помнит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442" name="Google Shape;1442;p106"/>
          <p:cNvCxnSpPr/>
          <p:nvPr/>
        </p:nvCxnSpPr>
        <p:spPr>
          <a:xfrm>
            <a:off x="1575725" y="25359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43" name="Google Shape;1443;p106"/>
          <p:cNvGraphicFramePr/>
          <p:nvPr/>
        </p:nvGraphicFramePr>
        <p:xfrm>
          <a:off x="23338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4" name="Google Shape;1444;p106"/>
          <p:cNvGraphicFramePr/>
          <p:nvPr/>
        </p:nvGraphicFramePr>
        <p:xfrm>
          <a:off x="28825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07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0" name="Google Shape;145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95</a:t>
            </a:fld>
            <a:endParaRPr/>
          </a:p>
        </p:txBody>
      </p:sp>
      <p:sp>
        <p:nvSpPr>
          <p:cNvPr id="1451" name="Google Shape;1451;p107"/>
          <p:cNvSpPr txBox="1"/>
          <p:nvPr/>
        </p:nvSpPr>
        <p:spPr>
          <a:xfrm>
            <a:off x="322750" y="1924063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сервер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452" name="Google Shape;1452;p107"/>
          <p:cNvSpPr txBox="1"/>
          <p:nvPr/>
        </p:nvSpPr>
        <p:spPr>
          <a:xfrm>
            <a:off x="1742138" y="3162175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посимвольные эмбеддинги слов</a:t>
            </a:r>
            <a:endParaRPr/>
          </a:p>
        </p:txBody>
      </p:sp>
      <p:sp>
        <p:nvSpPr>
          <p:cNvPr id="1453" name="Google Shape;1453;p107"/>
          <p:cNvSpPr txBox="1"/>
          <p:nvPr/>
        </p:nvSpPr>
        <p:spPr>
          <a:xfrm>
            <a:off x="322750" y="256230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помнит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454" name="Google Shape;1454;p107"/>
          <p:cNvCxnSpPr/>
          <p:nvPr/>
        </p:nvCxnSpPr>
        <p:spPr>
          <a:xfrm>
            <a:off x="1575725" y="25359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55" name="Google Shape;1455;p107"/>
          <p:cNvGraphicFramePr/>
          <p:nvPr/>
        </p:nvGraphicFramePr>
        <p:xfrm>
          <a:off x="23338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6" name="Google Shape;1456;p107"/>
          <p:cNvGraphicFramePr/>
          <p:nvPr/>
        </p:nvGraphicFramePr>
        <p:xfrm>
          <a:off x="28825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57" name="Google Shape;1457;p107"/>
          <p:cNvCxnSpPr/>
          <p:nvPr/>
        </p:nvCxnSpPr>
        <p:spPr>
          <a:xfrm rot="10800000" flipH="1">
            <a:off x="3524600" y="1742425"/>
            <a:ext cx="1134600" cy="7650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8" name="Google Shape;1458;p107"/>
          <p:cNvSpPr txBox="1"/>
          <p:nvPr/>
        </p:nvSpPr>
        <p:spPr>
          <a:xfrm>
            <a:off x="4106101" y="4222825"/>
            <a:ext cx="2535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рекуррентная нейросеть 2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59" name="Google Shape;1459;p107"/>
          <p:cNvCxnSpPr/>
          <p:nvPr/>
        </p:nvCxnSpPr>
        <p:spPr>
          <a:xfrm>
            <a:off x="4937150" y="9347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107"/>
          <p:cNvCxnSpPr/>
          <p:nvPr/>
        </p:nvCxnSpPr>
        <p:spPr>
          <a:xfrm>
            <a:off x="3537350" y="2634900"/>
            <a:ext cx="1153800" cy="7521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61" name="Google Shape;1461;p107"/>
          <p:cNvGraphicFramePr/>
          <p:nvPr/>
        </p:nvGraphicFramePr>
        <p:xfrm>
          <a:off x="4729388" y="11083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2" name="Google Shape;1462;p107"/>
          <p:cNvGraphicFramePr/>
          <p:nvPr/>
        </p:nvGraphicFramePr>
        <p:xfrm>
          <a:off x="5278088" y="11083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3" name="Google Shape;1463;p107"/>
          <p:cNvGraphicFramePr/>
          <p:nvPr/>
        </p:nvGraphicFramePr>
        <p:xfrm>
          <a:off x="4737738" y="27398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4" name="Google Shape;1464;p107"/>
          <p:cNvGraphicFramePr/>
          <p:nvPr/>
        </p:nvGraphicFramePr>
        <p:xfrm>
          <a:off x="5286438" y="27398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65" name="Google Shape;1465;p107"/>
          <p:cNvCxnSpPr/>
          <p:nvPr/>
        </p:nvCxnSpPr>
        <p:spPr>
          <a:xfrm>
            <a:off x="4937150" y="412735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66" name="Google Shape;1466;p107"/>
          <p:cNvSpPr txBox="1"/>
          <p:nvPr/>
        </p:nvSpPr>
        <p:spPr>
          <a:xfrm>
            <a:off x="4106101" y="410450"/>
            <a:ext cx="2560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рекуррентная нейросеть 1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8"/>
          <p:cNvSpPr txBox="1"/>
          <p:nvPr/>
        </p:nvSpPr>
        <p:spPr>
          <a:xfrm>
            <a:off x="392850" y="214325"/>
            <a:ext cx="212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ELMo</a:t>
            </a:r>
            <a:endParaRPr sz="48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2" name="Google Shape;1472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96</a:t>
            </a:fld>
            <a:endParaRPr/>
          </a:p>
        </p:txBody>
      </p:sp>
      <p:sp>
        <p:nvSpPr>
          <p:cNvPr id="1473" name="Google Shape;1473;p108"/>
          <p:cNvSpPr txBox="1"/>
          <p:nvPr/>
        </p:nvSpPr>
        <p:spPr>
          <a:xfrm>
            <a:off x="322750" y="1924063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сервер</a:t>
            </a:r>
            <a:endParaRPr>
              <a:solidFill>
                <a:srgbClr val="FFDD2D"/>
              </a:solidFill>
            </a:endParaRPr>
          </a:p>
        </p:txBody>
      </p:sp>
      <p:sp>
        <p:nvSpPr>
          <p:cNvPr id="1474" name="Google Shape;1474;p108"/>
          <p:cNvSpPr txBox="1"/>
          <p:nvPr/>
        </p:nvSpPr>
        <p:spPr>
          <a:xfrm>
            <a:off x="1742138" y="3162175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посимвольные эмбеддинги слов</a:t>
            </a:r>
            <a:endParaRPr/>
          </a:p>
        </p:txBody>
      </p:sp>
      <p:sp>
        <p:nvSpPr>
          <p:cNvPr id="1475" name="Google Shape;1475;p108"/>
          <p:cNvSpPr txBox="1"/>
          <p:nvPr/>
        </p:nvSpPr>
        <p:spPr>
          <a:xfrm>
            <a:off x="322750" y="2562300"/>
            <a:ext cx="18369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помнит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476" name="Google Shape;1476;p108"/>
          <p:cNvCxnSpPr/>
          <p:nvPr/>
        </p:nvCxnSpPr>
        <p:spPr>
          <a:xfrm>
            <a:off x="1575725" y="253590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77" name="Google Shape;1477;p108"/>
          <p:cNvGraphicFramePr/>
          <p:nvPr/>
        </p:nvGraphicFramePr>
        <p:xfrm>
          <a:off x="23338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108"/>
          <p:cNvGraphicFramePr/>
          <p:nvPr/>
        </p:nvGraphicFramePr>
        <p:xfrm>
          <a:off x="2882513" y="192407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79" name="Google Shape;1479;p108"/>
          <p:cNvCxnSpPr/>
          <p:nvPr/>
        </p:nvCxnSpPr>
        <p:spPr>
          <a:xfrm rot="10800000" flipH="1">
            <a:off x="3524600" y="1742425"/>
            <a:ext cx="1134600" cy="7650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8"/>
          <p:cNvSpPr txBox="1"/>
          <p:nvPr/>
        </p:nvSpPr>
        <p:spPr>
          <a:xfrm>
            <a:off x="4106101" y="4222825"/>
            <a:ext cx="2535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рекуррентная нейросеть 2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481" name="Google Shape;1481;p108"/>
          <p:cNvGraphicFramePr/>
          <p:nvPr/>
        </p:nvGraphicFramePr>
        <p:xfrm>
          <a:off x="6958700" y="13122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2" name="Google Shape;1482;p108"/>
          <p:cNvGraphicFramePr/>
          <p:nvPr/>
        </p:nvGraphicFramePr>
        <p:xfrm>
          <a:off x="7507400" y="1312263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3" name="Google Shape;1483;p108"/>
          <p:cNvGraphicFramePr/>
          <p:nvPr/>
        </p:nvGraphicFramePr>
        <p:xfrm>
          <a:off x="6958700" y="2535888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4" name="Google Shape;1484;p108"/>
          <p:cNvGraphicFramePr/>
          <p:nvPr/>
        </p:nvGraphicFramePr>
        <p:xfrm>
          <a:off x="7507400" y="2535888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85" name="Google Shape;1485;p108"/>
          <p:cNvSpPr txBox="1"/>
          <p:nvPr/>
        </p:nvSpPr>
        <p:spPr>
          <a:xfrm>
            <a:off x="6416913" y="3759513"/>
            <a:ext cx="22545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контекстные 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эмбеддинги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86" name="Google Shape;1486;p108"/>
          <p:cNvCxnSpPr/>
          <p:nvPr/>
        </p:nvCxnSpPr>
        <p:spPr>
          <a:xfrm>
            <a:off x="4937150" y="934725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7" name="Google Shape;1487;p108"/>
          <p:cNvCxnSpPr/>
          <p:nvPr/>
        </p:nvCxnSpPr>
        <p:spPr>
          <a:xfrm>
            <a:off x="3537350" y="2634900"/>
            <a:ext cx="1153800" cy="7521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88" name="Google Shape;1488;p108"/>
          <p:cNvGraphicFramePr/>
          <p:nvPr/>
        </p:nvGraphicFramePr>
        <p:xfrm>
          <a:off x="4729388" y="11083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9" name="Google Shape;1489;p108"/>
          <p:cNvGraphicFramePr/>
          <p:nvPr/>
        </p:nvGraphicFramePr>
        <p:xfrm>
          <a:off x="5278088" y="11083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90" name="Google Shape;1490;p108"/>
          <p:cNvGraphicFramePr/>
          <p:nvPr/>
        </p:nvGraphicFramePr>
        <p:xfrm>
          <a:off x="4737738" y="27398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91" name="Google Shape;1491;p108"/>
          <p:cNvGraphicFramePr/>
          <p:nvPr/>
        </p:nvGraphicFramePr>
        <p:xfrm>
          <a:off x="5286438" y="2739825"/>
          <a:ext cx="548700" cy="1223625"/>
        </p:xfrm>
        <a:graphic>
          <a:graphicData uri="http://schemas.openxmlformats.org/drawingml/2006/table">
            <a:tbl>
              <a:tblPr>
                <a:noFill/>
                <a:tableStyleId>{548547DE-7F3B-42CF-9FFA-D31A97E3588D}</a:tableStyleId>
              </a:tblPr>
              <a:tblGrid>
                <a:gridCol w="54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92" name="Google Shape;1492;p108"/>
          <p:cNvCxnSpPr/>
          <p:nvPr/>
        </p:nvCxnSpPr>
        <p:spPr>
          <a:xfrm>
            <a:off x="4937150" y="4127350"/>
            <a:ext cx="681900" cy="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93" name="Google Shape;1493;p108"/>
          <p:cNvCxnSpPr/>
          <p:nvPr/>
        </p:nvCxnSpPr>
        <p:spPr>
          <a:xfrm>
            <a:off x="5908325" y="1768100"/>
            <a:ext cx="962400" cy="1911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4" name="Google Shape;1494;p108"/>
          <p:cNvCxnSpPr/>
          <p:nvPr/>
        </p:nvCxnSpPr>
        <p:spPr>
          <a:xfrm rot="10800000" flipH="1">
            <a:off x="5914700" y="3189225"/>
            <a:ext cx="936900" cy="191400"/>
          </a:xfrm>
          <a:prstGeom prst="straightConnector1">
            <a:avLst/>
          </a:prstGeom>
          <a:noFill/>
          <a:ln w="38100" cap="flat" cmpd="sng">
            <a:solidFill>
              <a:srgbClr val="FFDD2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5" name="Google Shape;1495;p108"/>
          <p:cNvSpPr txBox="1"/>
          <p:nvPr/>
        </p:nvSpPr>
        <p:spPr>
          <a:xfrm>
            <a:off x="4106101" y="410450"/>
            <a:ext cx="2560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рекуррентная нейросеть 1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09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1" name="Google Shape;1501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0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7" name="Google Shape;1507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98</a:t>
            </a:fld>
            <a:endParaRPr/>
          </a:p>
        </p:txBody>
      </p:sp>
      <p:sp>
        <p:nvSpPr>
          <p:cNvPr id="1508" name="Google Shape;1508;p110"/>
          <p:cNvSpPr txBox="1"/>
          <p:nvPr/>
        </p:nvSpPr>
        <p:spPr>
          <a:xfrm>
            <a:off x="392850" y="1416925"/>
            <a:ext cx="51075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solidFill>
                <a:srgbClr val="FFDD2D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757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11"/>
          <p:cNvSpPr txBox="1"/>
          <p:nvPr/>
        </p:nvSpPr>
        <p:spPr>
          <a:xfrm>
            <a:off x="392850" y="214325"/>
            <a:ext cx="807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языковая модель</a:t>
            </a:r>
            <a:endParaRPr sz="2400"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4" name="Google Shape;1514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99</a:t>
            </a:fld>
            <a:endParaRPr/>
          </a:p>
        </p:txBody>
      </p:sp>
      <p:sp>
        <p:nvSpPr>
          <p:cNvPr id="1515" name="Google Shape;1515;p111"/>
          <p:cNvSpPr txBox="1"/>
          <p:nvPr/>
        </p:nvSpPr>
        <p:spPr>
          <a:xfrm>
            <a:off x="392850" y="1416925"/>
            <a:ext cx="4482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ходор ходор дверь ходор </a:t>
            </a:r>
            <a:r>
              <a:rPr lang="ru" sz="2400" b="1">
                <a:solidFill>
                  <a:srgbClr val="FFDD2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FFDD2D"/>
              </a:solidFill>
            </a:endParaRPr>
          </a:p>
        </p:txBody>
      </p:sp>
      <p:cxnSp>
        <p:nvCxnSpPr>
          <p:cNvPr id="1516" name="Google Shape;1516;p111"/>
          <p:cNvCxnSpPr>
            <a:stCxn id="1515" idx="0"/>
            <a:endCxn id="1515" idx="3"/>
          </p:cNvCxnSpPr>
          <p:nvPr/>
        </p:nvCxnSpPr>
        <p:spPr>
          <a:xfrm rot="-5400000" flipH="1">
            <a:off x="3617100" y="434125"/>
            <a:ext cx="276000" cy="2241600"/>
          </a:xfrm>
          <a:prstGeom prst="curvedConnector4">
            <a:avLst>
              <a:gd name="adj1" fmla="val -86277"/>
              <a:gd name="adj2" fmla="val 110631"/>
            </a:avLst>
          </a:prstGeom>
          <a:noFill/>
          <a:ln w="38100" cap="flat" cmpd="sng">
            <a:solidFill>
              <a:srgbClr val="FFDD2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7" name="Google Shape;1517;p111"/>
          <p:cNvSpPr txBox="1"/>
          <p:nvPr/>
        </p:nvSpPr>
        <p:spPr>
          <a:xfrm>
            <a:off x="4977225" y="1044675"/>
            <a:ext cx="9693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518" name="Google Shape;1518;p111"/>
          <p:cNvSpPr/>
          <p:nvPr/>
        </p:nvSpPr>
        <p:spPr>
          <a:xfrm rot="-5400000">
            <a:off x="2363400" y="-58375"/>
            <a:ext cx="102000" cy="4043100"/>
          </a:xfrm>
          <a:prstGeom prst="mo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11"/>
          <p:cNvSpPr/>
          <p:nvPr/>
        </p:nvSpPr>
        <p:spPr>
          <a:xfrm>
            <a:off x="1448100" y="201417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DD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контекст</a:t>
            </a:r>
            <a:endParaRPr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20" name="Google Shape;1520;p111"/>
          <p:cNvPicPr preferRelativeResize="0"/>
          <p:nvPr/>
        </p:nvPicPr>
        <p:blipFill rotWithShape="1">
          <a:blip r:embed="rId3">
            <a:alphaModFix/>
          </a:blip>
          <a:srcRect b="11276"/>
          <a:stretch/>
        </p:blipFill>
        <p:spPr>
          <a:xfrm flipH="1">
            <a:off x="6804800" y="3087975"/>
            <a:ext cx="2374200" cy="21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11"/>
          <p:cNvPicPr preferRelativeResize="0"/>
          <p:nvPr/>
        </p:nvPicPr>
        <p:blipFill rotWithShape="1">
          <a:blip r:embed="rId3">
            <a:alphaModFix/>
          </a:blip>
          <a:srcRect l="66424" t="44070" r="6193" b="44923"/>
          <a:stretch/>
        </p:blipFill>
        <p:spPr>
          <a:xfrm>
            <a:off x="6940875" y="4123725"/>
            <a:ext cx="650100" cy="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2572</Words>
  <Application>Microsoft Macintosh PowerPoint</Application>
  <PresentationFormat>Экран (16:9)</PresentationFormat>
  <Paragraphs>1511</Paragraphs>
  <Slides>140</Slides>
  <Notes>140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140</vt:i4>
      </vt:variant>
    </vt:vector>
  </HeadingPairs>
  <TitlesOfParts>
    <vt:vector size="144" baseType="lpstr">
      <vt:lpstr>Ubuntu</vt:lpstr>
      <vt:lpstr>Calibri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</cp:revision>
  <dcterms:modified xsi:type="dcterms:W3CDTF">2019-04-18T21:11:51Z</dcterms:modified>
</cp:coreProperties>
</file>